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78.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410" r:id="rId5"/>
    <p:sldId id="289" r:id="rId6"/>
    <p:sldId id="468" r:id="rId7"/>
    <p:sldId id="260" r:id="rId8"/>
    <p:sldId id="261" r:id="rId9"/>
    <p:sldId id="263" r:id="rId10"/>
    <p:sldId id="264" r:id="rId11"/>
    <p:sldId id="269" r:id="rId12"/>
    <p:sldId id="328" r:id="rId13"/>
    <p:sldId id="329" r:id="rId14"/>
    <p:sldId id="330" r:id="rId15"/>
    <p:sldId id="331" r:id="rId16"/>
    <p:sldId id="332" r:id="rId17"/>
    <p:sldId id="333" r:id="rId18"/>
    <p:sldId id="270" r:id="rId19"/>
    <p:sldId id="275" r:id="rId20"/>
    <p:sldId id="307" r:id="rId21"/>
    <p:sldId id="308" r:id="rId22"/>
    <p:sldId id="309" r:id="rId23"/>
    <p:sldId id="310" r:id="rId24"/>
    <p:sldId id="311" r:id="rId25"/>
    <p:sldId id="312" r:id="rId26"/>
    <p:sldId id="313" r:id="rId27"/>
    <p:sldId id="364" r:id="rId28"/>
    <p:sldId id="365" r:id="rId29"/>
    <p:sldId id="366" r:id="rId30"/>
    <p:sldId id="367" r:id="rId31"/>
    <p:sldId id="368" r:id="rId32"/>
    <p:sldId id="369" r:id="rId33"/>
    <p:sldId id="370" r:id="rId34"/>
    <p:sldId id="371" r:id="rId35"/>
    <p:sldId id="391" r:id="rId36"/>
    <p:sldId id="392" r:id="rId37"/>
    <p:sldId id="276" r:id="rId38"/>
    <p:sldId id="281" r:id="rId39"/>
    <p:sldId id="314" r:id="rId40"/>
    <p:sldId id="315" r:id="rId41"/>
    <p:sldId id="316" r:id="rId42"/>
    <p:sldId id="317" r:id="rId43"/>
    <p:sldId id="318" r:id="rId44"/>
    <p:sldId id="319" r:id="rId45"/>
    <p:sldId id="320" r:id="rId46"/>
    <p:sldId id="395" r:id="rId47"/>
    <p:sldId id="396" r:id="rId48"/>
    <p:sldId id="397" r:id="rId49"/>
    <p:sldId id="398" r:id="rId50"/>
    <p:sldId id="399" r:id="rId51"/>
    <p:sldId id="400" r:id="rId52"/>
    <p:sldId id="401" r:id="rId53"/>
    <p:sldId id="402" r:id="rId54"/>
    <p:sldId id="403" r:id="rId55"/>
    <p:sldId id="404" r:id="rId56"/>
    <p:sldId id="405" r:id="rId57"/>
    <p:sldId id="406" r:id="rId58"/>
    <p:sldId id="407" r:id="rId59"/>
    <p:sldId id="282" r:id="rId60"/>
    <p:sldId id="327" r:id="rId61"/>
    <p:sldId id="288" r:id="rId62"/>
  </p:sldIdLst>
  <p:sldSz cx="12192000" cy="6858000"/>
  <p:notesSz cx="6858000" cy="9144000"/>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6"/>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8" Type="http://schemas.openxmlformats.org/officeDocument/2006/relationships/tags" Target="tags/tag79.xml"/><Relationship Id="rId67" Type="http://schemas.openxmlformats.org/officeDocument/2006/relationships/customXml" Target="../customXml/item1.xml"/><Relationship Id="rId66" Type="http://schemas.openxmlformats.org/officeDocument/2006/relationships/customXmlProps" Target="../customXml/itemProps78.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A51CA-5F86-4FFA-AF76-EFA20A25968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此处通过观察</a:t>
            </a:r>
            <a:r>
              <a:rPr lang="en-US" altLang="zh-CN"/>
              <a:t>&lt;Preview&gt;</a:t>
            </a:r>
            <a:r>
              <a:rPr lang="zh-CN" altLang="en-US"/>
              <a:t>选项卡可以提醒大家在网页中对比一下，观察自己所需要的数据是否在当前</a:t>
            </a:r>
            <a:r>
              <a:rPr lang="zh-CN" altLang="en-US"/>
              <a:t>页面。</a:t>
            </a:r>
            <a:endParaRPr lang="zh-CN" altLang="en-US"/>
          </a:p>
          <a:p>
            <a:r>
              <a:rPr lang="zh-CN" altLang="en-US"/>
              <a:t>通过</a:t>
            </a:r>
            <a:r>
              <a:rPr lang="en-US" altLang="zh-CN"/>
              <a:t>&lt;Pay</a:t>
            </a:r>
            <a:r>
              <a:rPr lang="en-US" altLang="zh-CN"/>
              <a:t>load&gt;</a:t>
            </a:r>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打上断点后需要刷新</a:t>
            </a:r>
            <a:r>
              <a:rPr lang="zh-CN" altLang="en-US"/>
              <a:t>页面</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457200"/>
            <a:r>
              <a:rPr lang="zh-CN" altLang="en-US"/>
              <a:t>这段代码使用了 Tampermonkey 扩展脚本，用于在网页加载时自动执行。代码首先检查当前页面的主机名是否是 "121.5.74.22"，如果是，则每隔10秒钟查找页面上的下一页按钮，并点击该按钮。下一页按钮的选择器是 ".btn-next"。</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现在大部分网页中，请求的数据都是经过JavaScript加密，特别是比较重要的数据。并且目前绝大部网页中的前端 JavaScript代码都是经过混淆的，可读性极低。直接去理解代码逻辑需要花费大量时间，此时可以尝试使用一些第三方库，来直接执行前端 JS 代码得到处理过后的结果。</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Z_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10687430" y="260648"/>
            <a:ext cx="1224137" cy="576064"/>
          </a:xfrm>
          <a:prstGeom prst="rect">
            <a:avLst/>
          </a:prstGeom>
        </p:spPr>
      </p:pic>
      <p:grpSp>
        <p:nvGrpSpPr>
          <p:cNvPr id="20" name="组 7"/>
          <p:cNvGrpSpPr/>
          <p:nvPr userDrawn="1"/>
        </p:nvGrpSpPr>
        <p:grpSpPr>
          <a:xfrm>
            <a:off x="3503713" y="3696447"/>
            <a:ext cx="8688288" cy="1344149"/>
            <a:chOff x="2652042" y="3039561"/>
            <a:chExt cx="6498309" cy="1008112"/>
          </a:xfrm>
          <a:solidFill>
            <a:srgbClr val="C00000">
              <a:alpha val="74000"/>
            </a:srgbClr>
          </a:solidFill>
        </p:grpSpPr>
        <p:sp>
          <p:nvSpPr>
            <p:cNvPr id="21" name="Rectangle 15"/>
            <p:cNvSpPr>
              <a:spLocks noChangeArrowheads="1"/>
            </p:cNvSpPr>
            <p:nvPr/>
          </p:nvSpPr>
          <p:spPr bwMode="auto">
            <a:xfrm>
              <a:off x="2771800" y="3039561"/>
              <a:ext cx="6378551" cy="1008112"/>
            </a:xfrm>
            <a:prstGeom prst="rect">
              <a:avLst/>
            </a:prstGeom>
            <a:grpFill/>
            <a:ln>
              <a:noFill/>
            </a:ln>
          </p:spPr>
          <p:txBody>
            <a:bodyPr vert="horz" wrap="square" lIns="91440" tIns="45720" rIns="91440" bIns="45720" numCol="1" anchor="ctr" anchorCtr="1" compatLnSpc="1"/>
            <a:lstStyle/>
            <a:p>
              <a:pPr fontAlgn="base">
                <a:spcBef>
                  <a:spcPct val="0"/>
                </a:spcBef>
                <a:spcAft>
                  <a:spcPct val="0"/>
                </a:spcAft>
              </a:pPr>
              <a:endParaRPr lang="zh-CN" altLang="en-US" sz="1600" dirty="0">
                <a:solidFill>
                  <a:prstClr val="white"/>
                </a:solidFill>
                <a:latin typeface="微软雅黑" panose="020B0503020204020204" charset="-122"/>
              </a:endParaRPr>
            </a:p>
          </p:txBody>
        </p:sp>
        <p:sp>
          <p:nvSpPr>
            <p:cNvPr id="22" name="矩形 21"/>
            <p:cNvSpPr/>
            <p:nvPr/>
          </p:nvSpPr>
          <p:spPr>
            <a:xfrm>
              <a:off x="2652042" y="3039561"/>
              <a:ext cx="54101" cy="1008112"/>
            </a:xfrm>
            <a:prstGeom prst="rect">
              <a:avLst/>
            </a:prstGeom>
            <a:solidFill>
              <a:schemeClr val="bg1">
                <a:alpha val="62000"/>
              </a:schemeClr>
            </a:solidFill>
            <a:ln>
              <a:noFill/>
            </a:ln>
          </p:spPr>
          <p:txBody>
            <a:bodyPr vert="horz" wrap="square" lIns="91440" tIns="45720" rIns="91440" bIns="45720" numCol="1" anchor="ctr" anchorCtr="1" compatLnSpc="1"/>
            <a:lstStyle/>
            <a:p>
              <a:pPr fontAlgn="base">
                <a:spcBef>
                  <a:spcPct val="0"/>
                </a:spcBef>
                <a:spcAft>
                  <a:spcPct val="0"/>
                </a:spcAft>
              </a:pPr>
              <a:endParaRPr lang="zh-CN" altLang="en-US" sz="1600">
                <a:solidFill>
                  <a:prstClr val="white"/>
                </a:solidFill>
                <a:latin typeface="微软雅黑" panose="020B0503020204020204" charset="-122"/>
              </a:endParaRPr>
            </a:p>
          </p:txBody>
        </p:sp>
      </p:grpSp>
      <p:sp>
        <p:nvSpPr>
          <p:cNvPr id="4" name="文本占位符 3"/>
          <p:cNvSpPr>
            <a:spLocks noGrp="1"/>
          </p:cNvSpPr>
          <p:nvPr>
            <p:ph type="body" sz="quarter" idx="10" hasCustomPrompt="1"/>
          </p:nvPr>
        </p:nvSpPr>
        <p:spPr>
          <a:xfrm>
            <a:off x="3695700" y="3735657"/>
            <a:ext cx="8303683" cy="788671"/>
          </a:xfrm>
        </p:spPr>
        <p:txBody>
          <a:bodyPr>
            <a:normAutofit/>
          </a:bodyPr>
          <a:lstStyle>
            <a:lvl1pPr marL="0" indent="0">
              <a:buNone/>
              <a:defRPr sz="3735" b="1">
                <a:solidFill>
                  <a:schemeClr val="bg1"/>
                </a:solidFill>
              </a:defRPr>
            </a:lvl1pPr>
          </a:lstStyle>
          <a:p>
            <a:pPr lvl="0"/>
            <a:r>
              <a:rPr lang="zh-CN" altLang="en-US" dirty="0"/>
              <a:t>标题</a:t>
            </a:r>
            <a:endParaRPr lang="en-US" altLang="zh-CN" dirty="0"/>
          </a:p>
        </p:txBody>
      </p:sp>
      <p:sp>
        <p:nvSpPr>
          <p:cNvPr id="7" name="文本占位符 6"/>
          <p:cNvSpPr>
            <a:spLocks noGrp="1"/>
          </p:cNvSpPr>
          <p:nvPr>
            <p:ph type="body" sz="quarter" idx="11" hasCustomPrompt="1"/>
          </p:nvPr>
        </p:nvSpPr>
        <p:spPr>
          <a:xfrm>
            <a:off x="3695700" y="4407731"/>
            <a:ext cx="8303683" cy="575733"/>
          </a:xfrm>
        </p:spPr>
        <p:txBody>
          <a:bodyPr>
            <a:normAutofit/>
          </a:bodyPr>
          <a:lstStyle>
            <a:lvl1pPr marL="0" indent="0">
              <a:buNone/>
              <a:defRPr sz="1865" baseline="0">
                <a:solidFill>
                  <a:schemeClr val="bg1"/>
                </a:solidFill>
              </a:defRPr>
            </a:lvl1pPr>
          </a:lstStyle>
          <a:p>
            <a:pPr lvl="0"/>
            <a:r>
              <a:rPr lang="zh-CN" altLang="en-US" dirty="0"/>
              <a:t>副标题</a:t>
            </a:r>
            <a:endParaRPr lang="zh-CN" altLang="en-US" dirty="0"/>
          </a:p>
        </p:txBody>
      </p:sp>
    </p:spTree>
  </p:cSld>
  <p:clrMapOvr>
    <a:masterClrMapping/>
  </p:clrMapOvr>
  <p:transition>
    <p:fade/>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tags" Target="../tags/tag77.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8.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6.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7.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8.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9.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0.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8.xml"/><Relationship Id="rId2" Type="http://schemas.openxmlformats.org/officeDocument/2006/relationships/image" Target="../media/image24.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7.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8.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3.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4.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8.xml"/><Relationship Id="rId2" Type="http://schemas.openxmlformats.org/officeDocument/2006/relationships/image" Target="../media/image37.png"/><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8.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0.png"/><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1.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2.png"/><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3.png"/><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6.png"/><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7.png"/><Relationship Id="rId1"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8.png"/><Relationship Id="rId1"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9.png"/><Relationship Id="rId1"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0.png"/><Relationship Id="rId1" Type="http://schemas.openxmlformats.org/officeDocument/2006/relationships/image" Target="../media/image4.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1.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3" Type="http://schemas.openxmlformats.org/officeDocument/2006/relationships/slideLayout" Target="../slideLayouts/slideLayout8.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3.png"/><Relationship Id="rId2" Type="http://schemas.openxmlformats.org/officeDocument/2006/relationships/image" Target="../media/image52.png"/><Relationship Id="rId1"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3.png"/><Relationship Id="rId1" Type="http://schemas.openxmlformats.org/officeDocument/2006/relationships/image" Target="../media/image4.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686810" y="3954145"/>
            <a:ext cx="3831590" cy="788670"/>
          </a:xfrm>
        </p:spPr>
        <p:txBody>
          <a:bodyPr>
            <a:normAutofit lnSpcReduction="10000"/>
          </a:bodyPr>
          <a:lstStyle/>
          <a:p>
            <a:pPr algn="l"/>
            <a:r>
              <a:rPr lang="zh-CN" altLang="en-US" dirty="0">
                <a:latin typeface="+mn-lt"/>
                <a:ea typeface="+mn-ea"/>
                <a:cs typeface="+mn-ea"/>
                <a:sym typeface="+mn-lt"/>
              </a:rPr>
              <a:t>网络爬虫</a:t>
            </a:r>
            <a:r>
              <a:rPr lang="zh-CN" altLang="en-US" dirty="0">
                <a:latin typeface="+mn-lt"/>
                <a:ea typeface="+mn-ea"/>
                <a:cs typeface="+mn-ea"/>
                <a:sym typeface="+mn-lt"/>
              </a:rPr>
              <a:t>技术</a:t>
            </a:r>
            <a:endParaRPr lang="zh-CN" altLang="en-US" dirty="0">
              <a:latin typeface="+mn-lt"/>
              <a:ea typeface="+mn-ea"/>
              <a:cs typeface="+mn-ea"/>
              <a:sym typeface="+mn-lt"/>
            </a:endParaRPr>
          </a:p>
        </p:txBody>
      </p:sp>
      <p:pic>
        <p:nvPicPr>
          <p:cNvPr id="13" name="图片 12"/>
          <p:cNvPicPr>
            <a:picLocks noChangeAspect="1"/>
          </p:cNvPicPr>
          <p:nvPr/>
        </p:nvPicPr>
        <p:blipFill>
          <a:blip r:embed="rId1"/>
          <a:stretch>
            <a:fillRect/>
          </a:stretch>
        </p:blipFill>
        <p:spPr>
          <a:xfrm>
            <a:off x="10650855" y="257175"/>
            <a:ext cx="1162050" cy="552450"/>
          </a:xfrm>
          <a:prstGeom prst="rect">
            <a:avLst/>
          </a:prstGeom>
        </p:spPr>
      </p:pic>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65275"/>
            <a:ext cx="11250295" cy="645160"/>
          </a:xfrm>
          <a:prstGeom prst="rect">
            <a:avLst/>
          </a:prstGeom>
          <a:noFill/>
        </p:spPr>
        <p:txBody>
          <a:bodyPr wrap="square" rtlCol="0" anchor="t">
            <a:spAutoFit/>
          </a:bodyPr>
          <a:p>
            <a:pPr indent="457200"/>
            <a:r>
              <a:rPr lang="zh-CN" altLang="en-US"/>
              <a:t>如果通过Requests方式去爬取此网站数据 的话，得到的zhaopin.html内是没有相应的职位相关的数据，从而导致爬虫程序无法获取需要的业务数据。如下</a:t>
            </a:r>
            <a:r>
              <a:rPr lang="zh-CN" altLang="en-US"/>
              <a:t>所示：</a:t>
            </a:r>
            <a:endParaRPr lang="zh-CN" altLang="en-US"/>
          </a:p>
        </p:txBody>
      </p:sp>
      <p:pic>
        <p:nvPicPr>
          <p:cNvPr id="49" name="图片 49"/>
          <p:cNvPicPr>
            <a:picLocks noChangeAspect="1"/>
          </p:cNvPicPr>
          <p:nvPr>
            <p:custDataLst>
              <p:tags r:id="rId2"/>
            </p:custDataLst>
          </p:nvPr>
        </p:nvPicPr>
        <p:blipFill>
          <a:blip r:embed="rId3"/>
          <a:stretch>
            <a:fillRect/>
          </a:stretch>
        </p:blipFill>
        <p:spPr>
          <a:xfrm>
            <a:off x="426085" y="2461895"/>
            <a:ext cx="5611495" cy="2468880"/>
          </a:xfrm>
          <a:prstGeom prst="rect">
            <a:avLst/>
          </a:prstGeom>
        </p:spPr>
      </p:pic>
      <p:pic>
        <p:nvPicPr>
          <p:cNvPr id="1839652176" name="图片 1"/>
          <p:cNvPicPr>
            <a:picLocks noChangeAspect="1"/>
          </p:cNvPicPr>
          <p:nvPr/>
        </p:nvPicPr>
        <p:blipFill>
          <a:blip r:embed="rId4"/>
          <a:stretch>
            <a:fillRect/>
          </a:stretch>
        </p:blipFill>
        <p:spPr>
          <a:xfrm>
            <a:off x="6322695" y="2461895"/>
            <a:ext cx="5535295" cy="2950845"/>
          </a:xfrm>
          <a:prstGeom prst="rect">
            <a:avLst/>
          </a:prstGeom>
        </p:spPr>
      </p:pic>
      <p:sp>
        <p:nvSpPr>
          <p:cNvPr id="3" name="文本框 2"/>
          <p:cNvSpPr txBox="1"/>
          <p:nvPr/>
        </p:nvSpPr>
        <p:spPr>
          <a:xfrm>
            <a:off x="426085" y="5691505"/>
            <a:ext cx="5683250" cy="368300"/>
          </a:xfrm>
          <a:prstGeom prst="rect">
            <a:avLst/>
          </a:prstGeom>
          <a:noFill/>
        </p:spPr>
        <p:txBody>
          <a:bodyPr wrap="square" rtlCol="0">
            <a:spAutoFit/>
          </a:bodyPr>
          <a:p>
            <a:r>
              <a:rPr lang="zh-CN" altLang="en-US"/>
              <a:t>那么我们如何才能爬取到网站页面内的数据</a:t>
            </a:r>
            <a:r>
              <a:rPr lang="zh-CN" altLang="en-US"/>
              <a:t>呢？</a:t>
            </a:r>
            <a:endParaRPr lang="zh-CN" altLang="en-US"/>
          </a:p>
        </p:txBody>
      </p:sp>
      <p:sp>
        <p:nvSpPr>
          <p:cNvPr id="4" name="标题 3"/>
          <p:cNvSpPr>
            <a:spLocks noGrp="1"/>
          </p:cNvSpPr>
          <p:nvPr/>
        </p:nvSpPr>
        <p:spPr>
          <a:xfrm>
            <a:off x="608330" y="608330"/>
            <a:ext cx="2872740"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Ajax</a:t>
            </a:r>
            <a:r>
              <a:rPr lang="zh-CN" altLang="en-US" sz="2800" spc="150">
                <a:solidFill>
                  <a:schemeClr val="tx1">
                    <a:lumMod val="65000"/>
                    <a:lumOff val="35000"/>
                  </a:schemeClr>
                </a:solidFill>
                <a:latin typeface="+mn-lt"/>
                <a:ea typeface="+mn-ea"/>
                <a:cs typeface="+mn-cs"/>
                <a:sym typeface="+mn-ea"/>
              </a:rPr>
              <a:t>与</a:t>
            </a:r>
            <a:r>
              <a:rPr lang="zh-CN" altLang="en-US" sz="2800" spc="150">
                <a:solidFill>
                  <a:schemeClr val="tx1">
                    <a:lumMod val="65000"/>
                    <a:lumOff val="35000"/>
                  </a:schemeClr>
                </a:solidFill>
                <a:latin typeface="+mn-lt"/>
                <a:ea typeface="+mn-ea"/>
                <a:cs typeface="+mn-cs"/>
                <a:sym typeface="+mn-ea"/>
              </a:rPr>
              <a:t>数据爬取</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10640"/>
            <a:ext cx="2493645"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08760"/>
            <a:ext cx="11250295" cy="645160"/>
          </a:xfrm>
          <a:prstGeom prst="rect">
            <a:avLst/>
          </a:prstGeom>
          <a:noFill/>
        </p:spPr>
        <p:txBody>
          <a:bodyPr wrap="square" rtlCol="0" anchor="t">
            <a:spAutoFit/>
          </a:bodyPr>
          <a:p>
            <a:pPr indent="457200"/>
            <a:r>
              <a:rPr lang="zh-CN" altLang="en-US"/>
              <a:t>Ajax，即异步的JavaScript和XML（Asynchronous JavaScript and XML）。使用Ajax技术的网页能够快速地将增量更新呈现在用户界面上，而不需要重新加载整个页面，这使得用户的体验感更好，如下图</a:t>
            </a:r>
            <a:r>
              <a:rPr lang="zh-CN" altLang="en-US"/>
              <a:t>所示：</a:t>
            </a:r>
            <a:endParaRPr lang="zh-CN" altLang="en-US"/>
          </a:p>
        </p:txBody>
      </p:sp>
      <p:pic>
        <p:nvPicPr>
          <p:cNvPr id="46" name="图片 46"/>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699135" y="2599690"/>
            <a:ext cx="5380355" cy="3134360"/>
          </a:xfrm>
          <a:prstGeom prst="rect">
            <a:avLst/>
          </a:prstGeom>
          <a:noFill/>
          <a:ln>
            <a:noFill/>
          </a:ln>
        </p:spPr>
      </p:pic>
      <p:pic>
        <p:nvPicPr>
          <p:cNvPr id="51" name="图片 5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6372860" y="2599690"/>
            <a:ext cx="5384165" cy="3134360"/>
          </a:xfrm>
          <a:prstGeom prst="rect">
            <a:avLst/>
          </a:prstGeom>
          <a:noFill/>
          <a:ln>
            <a:noFill/>
          </a:ln>
        </p:spPr>
      </p:pic>
      <p:sp>
        <p:nvSpPr>
          <p:cNvPr id="3" name="文本框 2"/>
          <p:cNvSpPr txBox="1"/>
          <p:nvPr/>
        </p:nvSpPr>
        <p:spPr>
          <a:xfrm>
            <a:off x="2223770" y="5837555"/>
            <a:ext cx="1901825" cy="368300"/>
          </a:xfrm>
          <a:prstGeom prst="rect">
            <a:avLst/>
          </a:prstGeom>
          <a:noFill/>
        </p:spPr>
        <p:txBody>
          <a:bodyPr wrap="square" rtlCol="0">
            <a:spAutoFit/>
          </a:bodyPr>
          <a:p>
            <a:r>
              <a:rPr lang="zh-CN" altLang="en-US"/>
              <a:t>网页搜索</a:t>
            </a:r>
            <a:r>
              <a:rPr lang="zh-CN" altLang="en-US"/>
              <a:t>刷新前</a:t>
            </a:r>
            <a:endParaRPr lang="zh-CN" altLang="en-US"/>
          </a:p>
        </p:txBody>
      </p:sp>
      <p:sp>
        <p:nvSpPr>
          <p:cNvPr id="4" name="文本框 3"/>
          <p:cNvSpPr txBox="1"/>
          <p:nvPr/>
        </p:nvSpPr>
        <p:spPr>
          <a:xfrm>
            <a:off x="8408035" y="5840095"/>
            <a:ext cx="1984375" cy="368300"/>
          </a:xfrm>
          <a:prstGeom prst="rect">
            <a:avLst/>
          </a:prstGeom>
          <a:noFill/>
        </p:spPr>
        <p:txBody>
          <a:bodyPr wrap="square" rtlCol="0">
            <a:spAutoFit/>
          </a:bodyPr>
          <a:p>
            <a:r>
              <a:rPr lang="zh-CN" altLang="en-US"/>
              <a:t>网页搜索</a:t>
            </a:r>
            <a:r>
              <a:rPr lang="zh-CN" altLang="en-US"/>
              <a:t>刷新后</a:t>
            </a:r>
            <a:endParaRPr lang="zh-CN" altLang="en-US"/>
          </a:p>
        </p:txBody>
      </p:sp>
      <p:sp>
        <p:nvSpPr>
          <p:cNvPr id="8" name="标题 3"/>
          <p:cNvSpPr>
            <a:spLocks noGrp="1"/>
          </p:cNvSpPr>
          <p:nvPr/>
        </p:nvSpPr>
        <p:spPr>
          <a:xfrm>
            <a:off x="608330" y="608330"/>
            <a:ext cx="179832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异步</a:t>
            </a:r>
            <a:r>
              <a:rPr lang="zh-CN" altLang="en-US" sz="2800" spc="150">
                <a:solidFill>
                  <a:schemeClr val="tx1">
                    <a:lumMod val="65000"/>
                    <a:lumOff val="35000"/>
                  </a:schemeClr>
                </a:solidFill>
                <a:latin typeface="+mn-lt"/>
                <a:ea typeface="+mn-ea"/>
                <a:cs typeface="+mn-cs"/>
                <a:sym typeface="+mn-ea"/>
              </a:rPr>
              <a:t>请求</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13815"/>
            <a:ext cx="1570355"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7695" y="1660525"/>
            <a:ext cx="11250295" cy="1063625"/>
          </a:xfrm>
          <a:prstGeom prst="rect">
            <a:avLst/>
          </a:prstGeom>
          <a:noFill/>
        </p:spPr>
        <p:txBody>
          <a:bodyPr wrap="square" rtlCol="0" anchor="t">
            <a:noAutofit/>
          </a:bodyPr>
          <a:p>
            <a:pPr indent="457200">
              <a:lnSpc>
                <a:spcPct val="110000"/>
              </a:lnSpc>
            </a:pPr>
            <a:r>
              <a:rPr lang="zh-CN" altLang="en-US"/>
              <a:t>接下来，探究一下Ajax是怎么来实现数据的加载与显示的。打开</a:t>
            </a:r>
            <a:r>
              <a:rPr lang="en-US" altLang="zh-CN"/>
              <a:t>Chrome</a:t>
            </a:r>
            <a:r>
              <a:rPr lang="zh-CN" altLang="en-US"/>
              <a:t>浏览器的开发者工具，在搜索栏中输入想要了解的岗位后点击&lt;搜索&gt;的时候，会发起一个Ajax异步请示，如</a:t>
            </a:r>
            <a:r>
              <a:rPr lang="zh-CN" altLang="en-US"/>
              <a:t>下图所示，可以选择&lt;Fetch/XHR&gt;来过滤其它的请求。</a:t>
            </a:r>
            <a:endParaRPr lang="zh-CN" altLang="en-US"/>
          </a:p>
          <a:p>
            <a:endParaRPr lang="zh-CN" altLang="en-US"/>
          </a:p>
        </p:txBody>
      </p:sp>
      <p:pic>
        <p:nvPicPr>
          <p:cNvPr id="53" name="图片 53"/>
          <p:cNvPicPr>
            <a:picLocks noChangeAspect="1"/>
          </p:cNvPicPr>
          <p:nvPr/>
        </p:nvPicPr>
        <p:blipFill>
          <a:blip r:embed="rId2"/>
          <a:stretch>
            <a:fillRect/>
          </a:stretch>
        </p:blipFill>
        <p:spPr>
          <a:xfrm>
            <a:off x="608330" y="3221355"/>
            <a:ext cx="5328285" cy="2138045"/>
          </a:xfrm>
          <a:prstGeom prst="rect">
            <a:avLst/>
          </a:prstGeom>
        </p:spPr>
      </p:pic>
      <p:pic>
        <p:nvPicPr>
          <p:cNvPr id="54"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7765" y="3221355"/>
            <a:ext cx="5840730" cy="2132965"/>
          </a:xfrm>
          <a:prstGeom prst="rect">
            <a:avLst/>
          </a:prstGeom>
        </p:spPr>
      </p:pic>
      <p:sp>
        <p:nvSpPr>
          <p:cNvPr id="3" name="文本框 2"/>
          <p:cNvSpPr txBox="1"/>
          <p:nvPr/>
        </p:nvSpPr>
        <p:spPr>
          <a:xfrm>
            <a:off x="2630805" y="5536565"/>
            <a:ext cx="1283970" cy="368300"/>
          </a:xfrm>
          <a:prstGeom prst="rect">
            <a:avLst/>
          </a:prstGeom>
          <a:noFill/>
        </p:spPr>
        <p:txBody>
          <a:bodyPr wrap="square" rtlCol="0">
            <a:spAutoFit/>
          </a:bodyPr>
          <a:p>
            <a:r>
              <a:rPr lang="zh-CN" altLang="en-US"/>
              <a:t>异步</a:t>
            </a:r>
            <a:r>
              <a:rPr lang="zh-CN" altLang="en-US"/>
              <a:t>请求</a:t>
            </a:r>
            <a:endParaRPr lang="zh-CN" altLang="en-US"/>
          </a:p>
        </p:txBody>
      </p:sp>
      <p:sp>
        <p:nvSpPr>
          <p:cNvPr id="4" name="文本框 3"/>
          <p:cNvSpPr txBox="1"/>
          <p:nvPr/>
        </p:nvSpPr>
        <p:spPr>
          <a:xfrm>
            <a:off x="8877300" y="5536565"/>
            <a:ext cx="1711325" cy="368300"/>
          </a:xfrm>
          <a:prstGeom prst="rect">
            <a:avLst/>
          </a:prstGeom>
          <a:noFill/>
        </p:spPr>
        <p:txBody>
          <a:bodyPr wrap="square" rtlCol="0">
            <a:spAutoFit/>
          </a:bodyPr>
          <a:p>
            <a:r>
              <a:rPr lang="en-US" altLang="zh-CN"/>
              <a:t>Post </a:t>
            </a:r>
            <a:r>
              <a:rPr lang="zh-CN" altLang="en-US"/>
              <a:t>请求</a:t>
            </a:r>
            <a:r>
              <a:rPr lang="zh-CN" altLang="en-US"/>
              <a:t>方法</a:t>
            </a:r>
            <a:endParaRPr lang="zh-CN" altLang="en-US"/>
          </a:p>
        </p:txBody>
      </p:sp>
      <p:sp>
        <p:nvSpPr>
          <p:cNvPr id="8" name="标题 3"/>
          <p:cNvSpPr>
            <a:spLocks noGrp="1"/>
          </p:cNvSpPr>
          <p:nvPr/>
        </p:nvSpPr>
        <p:spPr>
          <a:xfrm>
            <a:off x="608330" y="608330"/>
            <a:ext cx="179832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异步</a:t>
            </a:r>
            <a:r>
              <a:rPr lang="zh-CN" altLang="en-US" sz="2800" spc="150">
                <a:solidFill>
                  <a:schemeClr val="tx1">
                    <a:lumMod val="65000"/>
                    <a:lumOff val="35000"/>
                  </a:schemeClr>
                </a:solidFill>
                <a:latin typeface="+mn-lt"/>
                <a:ea typeface="+mn-ea"/>
                <a:cs typeface="+mn-cs"/>
                <a:sym typeface="+mn-ea"/>
              </a:rPr>
              <a:t>请求</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13815"/>
            <a:ext cx="1570355"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49705"/>
            <a:ext cx="8268970" cy="368300"/>
          </a:xfrm>
          <a:prstGeom prst="rect">
            <a:avLst/>
          </a:prstGeom>
          <a:noFill/>
        </p:spPr>
        <p:txBody>
          <a:bodyPr wrap="square" rtlCol="0" anchor="t">
            <a:spAutoFit/>
          </a:bodyPr>
          <a:p>
            <a:r>
              <a:rPr lang="zh-CN" altLang="en-US"/>
              <a:t>点击&lt;Preview&gt;选项卡，可以看到这个请求所返回的数据，如</a:t>
            </a:r>
            <a:r>
              <a:rPr lang="zh-CN" altLang="en-US"/>
              <a:t>下图所示：</a:t>
            </a:r>
            <a:endParaRPr lang="zh-CN" altLang="en-US"/>
          </a:p>
        </p:txBody>
      </p:sp>
      <p:pic>
        <p:nvPicPr>
          <p:cNvPr id="55" name="图片 55"/>
          <p:cNvPicPr>
            <a:picLocks noChangeAspect="1"/>
          </p:cNvPicPr>
          <p:nvPr/>
        </p:nvPicPr>
        <p:blipFill>
          <a:blip r:embed="rId2"/>
          <a:stretch>
            <a:fillRect/>
          </a:stretch>
        </p:blipFill>
        <p:spPr>
          <a:xfrm>
            <a:off x="699135" y="1875155"/>
            <a:ext cx="5843905" cy="2258695"/>
          </a:xfrm>
          <a:prstGeom prst="rect">
            <a:avLst/>
          </a:prstGeom>
        </p:spPr>
      </p:pic>
      <p:sp>
        <p:nvSpPr>
          <p:cNvPr id="3" name="文本框 2"/>
          <p:cNvSpPr txBox="1"/>
          <p:nvPr/>
        </p:nvSpPr>
        <p:spPr>
          <a:xfrm>
            <a:off x="608330" y="4314825"/>
            <a:ext cx="8777605" cy="368300"/>
          </a:xfrm>
          <a:prstGeom prst="rect">
            <a:avLst/>
          </a:prstGeom>
          <a:noFill/>
        </p:spPr>
        <p:txBody>
          <a:bodyPr wrap="square" rtlCol="0" anchor="t">
            <a:spAutoFit/>
          </a:bodyPr>
          <a:p>
            <a:r>
              <a:rPr lang="zh-CN" altLang="en-US"/>
              <a:t>点击&lt;Payload&gt;选项卡，可以看到在请求的时候所携带的数据，如</a:t>
            </a:r>
            <a:r>
              <a:rPr lang="zh-CN" altLang="en-US"/>
              <a:t>下图所示。</a:t>
            </a:r>
            <a:endParaRPr lang="zh-CN" altLang="en-US"/>
          </a:p>
        </p:txBody>
      </p:sp>
      <p:pic>
        <p:nvPicPr>
          <p:cNvPr id="47" name="图片 47"/>
          <p:cNvPicPr>
            <a:picLocks noChangeAspect="1"/>
          </p:cNvPicPr>
          <p:nvPr/>
        </p:nvPicPr>
        <p:blipFill>
          <a:blip r:embed="rId3"/>
          <a:stretch>
            <a:fillRect/>
          </a:stretch>
        </p:blipFill>
        <p:spPr>
          <a:xfrm>
            <a:off x="608330" y="4823460"/>
            <a:ext cx="5918200" cy="1980565"/>
          </a:xfrm>
          <a:prstGeom prst="rect">
            <a:avLst/>
          </a:prstGeom>
        </p:spPr>
      </p:pic>
      <p:sp>
        <p:nvSpPr>
          <p:cNvPr id="8" name="标题 3"/>
          <p:cNvSpPr>
            <a:spLocks noGrp="1"/>
          </p:cNvSpPr>
          <p:nvPr/>
        </p:nvSpPr>
        <p:spPr>
          <a:xfrm>
            <a:off x="608330" y="608330"/>
            <a:ext cx="3272790" cy="705485"/>
          </a:xfrm>
          <a:prstGeom prst="rect">
            <a:avLst/>
          </a:prstGeom>
        </p:spPr>
        <p:txBody>
          <a:bodyPr vert="horz" lIns="90170" tIns="46990" rIns="90170" bIns="46990" rtlCol="0" anchor="ctr" anchorCtr="0">
            <a:normAutofit fontScale="8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查看请求所携带的</a:t>
            </a:r>
            <a:r>
              <a:rPr lang="zh-CN" altLang="en-US" sz="2800" spc="150">
                <a:solidFill>
                  <a:schemeClr val="tx1">
                    <a:lumMod val="65000"/>
                    <a:lumOff val="35000"/>
                  </a:schemeClr>
                </a:solidFill>
                <a:latin typeface="+mn-lt"/>
                <a:ea typeface="+mn-ea"/>
                <a:cs typeface="+mn-cs"/>
                <a:sym typeface="+mn-ea"/>
              </a:rPr>
              <a:t>数据</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13815"/>
            <a:ext cx="3063875"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450215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构造</a:t>
            </a:r>
            <a:r>
              <a:rPr lang="en-US" altLang="zh-CN" sz="2800" spc="150">
                <a:solidFill>
                  <a:schemeClr val="tx1">
                    <a:lumMod val="65000"/>
                    <a:lumOff val="35000"/>
                  </a:schemeClr>
                </a:solidFill>
                <a:latin typeface="+mn-lt"/>
                <a:ea typeface="+mn-ea"/>
                <a:cs typeface="+mn-cs"/>
                <a:sym typeface="+mn-ea"/>
              </a:rPr>
              <a:t>Requests</a:t>
            </a:r>
            <a:r>
              <a:rPr lang="zh-CN" altLang="en-US" sz="2800" spc="150">
                <a:solidFill>
                  <a:schemeClr val="tx1">
                    <a:lumMod val="65000"/>
                    <a:lumOff val="35000"/>
                  </a:schemeClr>
                </a:solidFill>
                <a:latin typeface="+mn-lt"/>
                <a:ea typeface="+mn-ea"/>
                <a:cs typeface="+mn-cs"/>
                <a:sym typeface="+mn-ea"/>
              </a:rPr>
              <a:t>请求</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310640"/>
            <a:ext cx="3319145" cy="317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46860"/>
            <a:ext cx="10774045" cy="368300"/>
          </a:xfrm>
          <a:prstGeom prst="rect">
            <a:avLst/>
          </a:prstGeom>
          <a:noFill/>
        </p:spPr>
        <p:txBody>
          <a:bodyPr wrap="square" rtlCol="0" anchor="t">
            <a:spAutoFit/>
          </a:bodyPr>
          <a:p>
            <a:r>
              <a:rPr lang="zh-CN" altLang="en-US"/>
              <a:t>基于此分析，可以去构造Requests 请求，通过Post直接取这些数据。以下是实现这个需求的代码：</a:t>
            </a:r>
            <a:endParaRPr lang="zh-CN" altLang="en-US"/>
          </a:p>
        </p:txBody>
      </p:sp>
      <p:sp>
        <p:nvSpPr>
          <p:cNvPr id="3" name="文本框 2"/>
          <p:cNvSpPr txBox="1"/>
          <p:nvPr/>
        </p:nvSpPr>
        <p:spPr>
          <a:xfrm>
            <a:off x="608330" y="2068195"/>
            <a:ext cx="7541260" cy="4246245"/>
          </a:xfrm>
          <a:prstGeom prst="rect">
            <a:avLst/>
          </a:prstGeom>
          <a:solidFill>
            <a:srgbClr val="D9D9D9"/>
          </a:solidFill>
        </p:spPr>
        <p:txBody>
          <a:bodyPr wrap="square" rtlCol="0" anchor="t">
            <a:spAutoFit/>
          </a:bodyPr>
          <a:p>
            <a:r>
              <a:rPr lang="zh-CN" altLang="en-US"/>
              <a:t>import requests</a:t>
            </a:r>
            <a:endParaRPr lang="zh-CN" altLang="en-US"/>
          </a:p>
          <a:p>
            <a:r>
              <a:rPr lang="zh-CN" altLang="en-US"/>
              <a:t>import json</a:t>
            </a:r>
            <a:endParaRPr lang="zh-CN" altLang="en-US"/>
          </a:p>
          <a:p>
            <a:r>
              <a:rPr lang="zh-CN" altLang="en-US"/>
              <a:t># 1.定义ajax的URL</a:t>
            </a:r>
            <a:endParaRPr lang="zh-CN" altLang="en-US"/>
          </a:p>
          <a:p>
            <a:r>
              <a:rPr lang="zh-CN" altLang="en-US"/>
              <a:t>ajaxUrl='http://www.techlabplt.com:8080/BD-PC/job/selectByPageAndConduction?currentPage=1&amp;pageSize=20’</a:t>
            </a:r>
            <a:endParaRPr lang="zh-CN" altLang="en-US"/>
          </a:p>
          <a:p>
            <a:r>
              <a:rPr lang="zh-CN" altLang="en-US"/>
              <a:t># 2.定义header 信息，携带origin起源网站信息</a:t>
            </a:r>
            <a:endParaRPr lang="zh-CN" altLang="en-US"/>
          </a:p>
          <a:p>
            <a:r>
              <a:rPr lang="zh-CN" altLang="en-US"/>
              <a:t>header = {</a:t>
            </a:r>
            <a:endParaRPr lang="zh-CN" altLang="en-US"/>
          </a:p>
          <a:p>
            <a:r>
              <a:rPr lang="zh-CN" altLang="en-US"/>
              <a:t>    "accept": "application/json; charset=utf-8",</a:t>
            </a:r>
            <a:endParaRPr lang="zh-CN" altLang="en-US"/>
          </a:p>
          <a:p>
            <a:r>
              <a:rPr lang="zh-CN" altLang="en-US"/>
              <a:t>	#  www.techlabplt.com所对应的IP地址</a:t>
            </a:r>
            <a:endParaRPr lang="zh-CN" altLang="en-US"/>
          </a:p>
          <a:p>
            <a:r>
              <a:rPr lang="zh-CN" altLang="en-US"/>
              <a:t>    "host": "121.5.74.22:8080", </a:t>
            </a:r>
            <a:endParaRPr lang="zh-CN" altLang="en-US"/>
          </a:p>
          <a:p>
            <a:r>
              <a:rPr lang="zh-CN" altLang="en-US"/>
              <a:t>    "Origin": "http://www.techlabplt.com:8080" }</a:t>
            </a:r>
            <a:endParaRPr lang="zh-CN" altLang="en-US"/>
          </a:p>
          <a:p>
            <a:r>
              <a:rPr lang="zh-CN" altLang="en-US"/>
              <a:t># 3.定义request 所携带的json数据</a:t>
            </a:r>
            <a:endParaRPr lang="zh-CN" altLang="en-US"/>
          </a:p>
          <a:p>
            <a:r>
              <a:rPr lang="zh-CN" altLang="en-US"/>
              <a:t>jsonData = {'jobName': ''}</a:t>
            </a:r>
            <a:endParaRPr lang="zh-CN" altLang="en-US"/>
          </a:p>
          <a:p>
            <a:r>
              <a:rPr lang="zh-CN" altLang="en-US"/>
              <a:t># 4.发起request post请求。一定要写到json数据。</a:t>
            </a:r>
            <a:endParaRPr lang="zh-CN" altLang="en-US"/>
          </a:p>
          <a:p>
            <a:r>
              <a:rPr lang="zh-CN" altLang="en-US"/>
              <a:t>response = requests.post(ajaxUrl, headers=header, json=jsonData)</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31620"/>
            <a:ext cx="7359650" cy="3415030"/>
          </a:xfrm>
          <a:prstGeom prst="rect">
            <a:avLst/>
          </a:prstGeom>
          <a:solidFill>
            <a:srgbClr val="D9D9D9"/>
          </a:solidFill>
        </p:spPr>
        <p:txBody>
          <a:bodyPr wrap="square" rtlCol="0" anchor="t">
            <a:spAutoFit/>
          </a:bodyPr>
          <a:p>
            <a:r>
              <a:rPr lang="zh-CN" altLang="en-US"/>
              <a:t># 5. 如果正常返回，遍历输出数据到控制台。</a:t>
            </a:r>
            <a:endParaRPr lang="zh-CN" altLang="en-US"/>
          </a:p>
          <a:p>
            <a:r>
              <a:rPr lang="zh-CN" altLang="en-US"/>
              <a:t>if response.status_code == 200:</a:t>
            </a:r>
            <a:endParaRPr lang="zh-CN" altLang="en-US"/>
          </a:p>
          <a:p>
            <a:r>
              <a:rPr lang="zh-CN" altLang="en-US"/>
              <a:t>    # 通过返回的数据转换为json格式，或者直接获取response.json。</a:t>
            </a:r>
            <a:endParaRPr lang="zh-CN" altLang="en-US"/>
          </a:p>
          <a:p>
            <a:r>
              <a:rPr lang="zh-CN" altLang="en-US"/>
              <a:t>jsonData = json.loads(response.text)</a:t>
            </a:r>
            <a:endParaRPr lang="zh-CN" altLang="en-US"/>
          </a:p>
          <a:p>
            <a:r>
              <a:rPr lang="zh-CN" altLang="en-US"/>
              <a:t># 控制台输出获取到的json数据</a:t>
            </a:r>
            <a:endParaRPr lang="zh-CN" altLang="en-US"/>
          </a:p>
          <a:p>
            <a:r>
              <a:rPr lang="zh-CN" altLang="en-US"/>
              <a:t>print(jsonData)</a:t>
            </a:r>
            <a:endParaRPr lang="zh-CN" altLang="en-US"/>
          </a:p>
          <a:p>
            <a:r>
              <a:rPr lang="zh-CN" altLang="en-US"/>
              <a:t># 控制台输出获取数据条目数</a:t>
            </a:r>
            <a:endParaRPr lang="zh-CN" altLang="en-US"/>
          </a:p>
          <a:p>
            <a:r>
              <a:rPr lang="zh-CN" altLang="en-US"/>
              <a:t>    print(len(jsonData['rows']))</a:t>
            </a:r>
            <a:endParaRPr lang="zh-CN" altLang="en-US"/>
          </a:p>
          <a:p>
            <a:r>
              <a:rPr lang="zh-CN" altLang="en-US"/>
              <a:t>    # 循环遍历输出每个数据内的职位名称；</a:t>
            </a:r>
            <a:endParaRPr lang="zh-CN" altLang="en-US"/>
          </a:p>
          <a:p>
            <a:r>
              <a:rPr lang="zh-CN" altLang="en-US"/>
              <a:t>for key in range(len(jsonData['rows'])):</a:t>
            </a:r>
            <a:endParaRPr lang="zh-CN" altLang="en-US"/>
          </a:p>
          <a:p>
            <a:r>
              <a:rPr lang="zh-CN" altLang="en-US"/>
              <a:t>	# 控制台输出每条数据的职位名称</a:t>
            </a:r>
            <a:endParaRPr lang="zh-CN" altLang="en-US"/>
          </a:p>
          <a:p>
            <a:r>
              <a:rPr lang="zh-CN" altLang="en-US"/>
              <a:t>        print(jsonData['rows'][key]['jobName'])</a:t>
            </a:r>
            <a:endParaRPr lang="zh-CN" altLang="en-US"/>
          </a:p>
        </p:txBody>
      </p:sp>
      <p:pic>
        <p:nvPicPr>
          <p:cNvPr id="4" name="图片 3"/>
          <p:cNvPicPr>
            <a:picLocks noChangeAspect="1"/>
          </p:cNvPicPr>
          <p:nvPr/>
        </p:nvPicPr>
        <p:blipFill>
          <a:blip r:embed="rId2"/>
          <a:stretch>
            <a:fillRect/>
          </a:stretch>
        </p:blipFill>
        <p:spPr>
          <a:xfrm>
            <a:off x="5988685" y="3870960"/>
            <a:ext cx="5798820" cy="2176145"/>
          </a:xfrm>
          <a:prstGeom prst="rect">
            <a:avLst/>
          </a:prstGeom>
        </p:spPr>
      </p:pic>
      <p:sp>
        <p:nvSpPr>
          <p:cNvPr id="3" name="标题 3"/>
          <p:cNvSpPr>
            <a:spLocks noGrp="1"/>
          </p:cNvSpPr>
          <p:nvPr/>
        </p:nvSpPr>
        <p:spPr>
          <a:xfrm>
            <a:off x="608330" y="608330"/>
            <a:ext cx="450215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构造</a:t>
            </a:r>
            <a:r>
              <a:rPr lang="en-US" altLang="zh-CN" sz="2800" spc="150">
                <a:solidFill>
                  <a:schemeClr val="tx1">
                    <a:lumMod val="65000"/>
                    <a:lumOff val="35000"/>
                  </a:schemeClr>
                </a:solidFill>
                <a:latin typeface="+mn-lt"/>
                <a:ea typeface="+mn-ea"/>
                <a:cs typeface="+mn-cs"/>
                <a:sym typeface="+mn-ea"/>
              </a:rPr>
              <a:t>Requests</a:t>
            </a:r>
            <a:r>
              <a:rPr lang="zh-CN" altLang="en-US" sz="2800" spc="150">
                <a:solidFill>
                  <a:schemeClr val="tx1">
                    <a:lumMod val="65000"/>
                    <a:lumOff val="35000"/>
                  </a:schemeClr>
                </a:solidFill>
                <a:latin typeface="+mn-lt"/>
                <a:ea typeface="+mn-ea"/>
                <a:cs typeface="+mn-cs"/>
                <a:sym typeface="+mn-ea"/>
              </a:rPr>
              <a:t>请求</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10640"/>
            <a:ext cx="3319145"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489960" y="2760980"/>
            <a:ext cx="8536940" cy="1568450"/>
          </a:xfrm>
          <a:prstGeom prst="rect">
            <a:avLst/>
          </a:prstGeom>
          <a:noFill/>
        </p:spPr>
        <p:txBody>
          <a:bodyPr wrap="square" rtlCol="0">
            <a:spAutoFit/>
          </a:bodyPr>
          <a:p>
            <a:r>
              <a:rPr lang="zh-CN" altLang="en-US" sz="4800" b="1"/>
              <a:t>任务</a:t>
            </a:r>
            <a:r>
              <a:rPr lang="en-US" altLang="zh-CN" sz="4800" b="1"/>
              <a:t>4.1.2    </a:t>
            </a:r>
            <a:endParaRPr lang="en-US" altLang="zh-CN" sz="4800" b="1"/>
          </a:p>
          <a:p>
            <a:r>
              <a:rPr lang="zh-CN" altLang="en-US" sz="4800" b="1"/>
              <a:t>网站加密与</a:t>
            </a:r>
            <a:r>
              <a:rPr lang="en-US" altLang="zh-CN" sz="4800" b="1"/>
              <a:t>JavaScript </a:t>
            </a:r>
            <a:r>
              <a:rPr lang="en-US" altLang="zh-CN" sz="4800" b="1"/>
              <a:t>Hook</a:t>
            </a:r>
            <a:endParaRPr lang="en-US" altLang="zh-CN"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99135" y="608965"/>
            <a:ext cx="4235450" cy="782320"/>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网站加密与</a:t>
            </a:r>
            <a:r>
              <a:rPr lang="en-US" altLang="zh-CN" sz="2200" spc="150">
                <a:solidFill>
                  <a:schemeClr val="tx1">
                    <a:lumMod val="65000"/>
                    <a:lumOff val="35000"/>
                  </a:schemeClr>
                </a:solidFill>
                <a:latin typeface="+mn-lt"/>
                <a:ea typeface="+mn-ea"/>
                <a:cs typeface="+mn-cs"/>
                <a:sym typeface="+mn-ea"/>
              </a:rPr>
              <a:t>JavaScrip</a:t>
            </a:r>
            <a:r>
              <a:rPr lang="en-US" altLang="zh-CN" sz="2200" spc="150">
                <a:solidFill>
                  <a:schemeClr val="tx1">
                    <a:lumMod val="65000"/>
                    <a:lumOff val="35000"/>
                  </a:schemeClr>
                </a:solidFill>
                <a:latin typeface="+mn-lt"/>
                <a:ea typeface="+mn-ea"/>
                <a:cs typeface="+mn-cs"/>
                <a:sym typeface="+mn-ea"/>
              </a:rPr>
              <a:t>t Hook</a:t>
            </a:r>
            <a:endParaRPr lang="en-US" altLang="zh-CN" sz="22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301750"/>
            <a:ext cx="4038600" cy="1206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640205"/>
            <a:ext cx="11249025" cy="1198880"/>
          </a:xfrm>
          <a:prstGeom prst="rect">
            <a:avLst/>
          </a:prstGeom>
          <a:noFill/>
        </p:spPr>
        <p:txBody>
          <a:bodyPr wrap="square" rtlCol="0" anchor="t">
            <a:spAutoFit/>
          </a:bodyPr>
          <a:p>
            <a:pPr indent="457200"/>
            <a:r>
              <a:rPr lang="zh-CN" altLang="en-US"/>
              <a:t>随着前端技术的不断发展，前端代码的打包技术、混淆技术、加密技术也层出不穷。在构建网站的时候，可以使用这些技术，在前端对 JavaScript 代码采取一定的保护，比如URL参数混淆与加密、执行逻辑混淆、核心逻辑加密等。在本项目章节中，将介绍如何借助浏览器工具与Hook 技术的使用来分析JavaScript的加密与混淆。</a:t>
            </a:r>
            <a:endParaRPr lang="zh-CN" altLang="en-US"/>
          </a:p>
        </p:txBody>
      </p:sp>
      <p:sp>
        <p:nvSpPr>
          <p:cNvPr id="3" name="文本框 2"/>
          <p:cNvSpPr txBox="1"/>
          <p:nvPr/>
        </p:nvSpPr>
        <p:spPr>
          <a:xfrm>
            <a:off x="608330" y="2897505"/>
            <a:ext cx="8268970" cy="368300"/>
          </a:xfrm>
          <a:prstGeom prst="rect">
            <a:avLst/>
          </a:prstGeom>
          <a:noFill/>
        </p:spPr>
        <p:txBody>
          <a:bodyPr wrap="square" rtlCol="0" anchor="t">
            <a:spAutoFit/>
          </a:bodyPr>
          <a:p>
            <a:pPr indent="457200"/>
            <a:r>
              <a:rPr lang="zh-CN" altLang="en-US"/>
              <a:t>打开Chrome 浏览器，进入开发者工具（F12）,如</a:t>
            </a:r>
            <a:r>
              <a:rPr lang="zh-CN" altLang="en-US"/>
              <a:t>下图所示：</a:t>
            </a:r>
            <a:endParaRPr lang="zh-CN" altLang="en-US"/>
          </a:p>
        </p:txBody>
      </p:sp>
      <p:pic>
        <p:nvPicPr>
          <p:cNvPr id="52" name="图片 52"/>
          <p:cNvPicPr>
            <a:picLocks noChangeAspect="1"/>
          </p:cNvPicPr>
          <p:nvPr/>
        </p:nvPicPr>
        <p:blipFill>
          <a:blip r:embed="rId2"/>
          <a:stretch>
            <a:fillRect/>
          </a:stretch>
        </p:blipFill>
        <p:spPr>
          <a:xfrm>
            <a:off x="1074420" y="3392170"/>
            <a:ext cx="6412865" cy="323913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57020"/>
            <a:ext cx="11250295" cy="1476375"/>
          </a:xfrm>
          <a:prstGeom prst="rect">
            <a:avLst/>
          </a:prstGeom>
          <a:noFill/>
        </p:spPr>
        <p:txBody>
          <a:bodyPr wrap="square" rtlCol="0" anchor="t">
            <a:spAutoFit/>
          </a:bodyPr>
          <a:p>
            <a:pPr indent="457200"/>
            <a:r>
              <a:rPr lang="zh-CN" altLang="en-US"/>
              <a:t>在右侧&lt;开发者工具&gt;栏内，可以看到这个选项卡，如Elements、Console、Source和Network等，下面先来介绍一下比较重要的选项卡。</a:t>
            </a:r>
            <a:endParaRPr lang="zh-CN" altLang="en-US"/>
          </a:p>
          <a:p>
            <a:pPr indent="457200"/>
            <a:r>
              <a:rPr lang="zh-CN" altLang="en-US"/>
              <a:t>Elements：元素面板，用于查看和修改网页HTML节点的属性、CSS样式等；通过它可以即时修改HTML和CSS，并可即时查看修改后的显示效果。通过Elements左侧的&lt;inspect it &gt;小工具，当鼠标移动到网页上的任意一处，相应的Elements内的HTML内也会移动到相应的代码处，如下图所示：</a:t>
            </a:r>
            <a:endParaRPr lang="zh-CN" altLang="en-US"/>
          </a:p>
        </p:txBody>
      </p:sp>
      <p:pic>
        <p:nvPicPr>
          <p:cNvPr id="57" name="图片 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61260" y="3184525"/>
            <a:ext cx="6416040" cy="3446780"/>
          </a:xfrm>
          <a:prstGeom prst="rect">
            <a:avLst/>
          </a:prstGeom>
          <a:noFill/>
          <a:ln>
            <a:noFill/>
          </a:ln>
        </p:spPr>
      </p:pic>
      <p:sp>
        <p:nvSpPr>
          <p:cNvPr id="3" name="标题 3"/>
          <p:cNvSpPr>
            <a:spLocks noGrp="1"/>
          </p:cNvSpPr>
          <p:nvPr/>
        </p:nvSpPr>
        <p:spPr>
          <a:xfrm>
            <a:off x="699135" y="608965"/>
            <a:ext cx="1762125" cy="782320"/>
          </a:xfrm>
          <a:prstGeom prst="rect">
            <a:avLst/>
          </a:prstGeom>
        </p:spPr>
        <p:txBody>
          <a:bodyPr vert="horz"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元素</a:t>
            </a:r>
            <a:r>
              <a:rPr lang="zh-CN" altLang="en-US" sz="2200" spc="150">
                <a:solidFill>
                  <a:schemeClr val="tx1">
                    <a:lumMod val="65000"/>
                    <a:lumOff val="35000"/>
                  </a:schemeClr>
                </a:solidFill>
                <a:latin typeface="+mn-lt"/>
                <a:ea typeface="+mn-ea"/>
                <a:cs typeface="+mn-cs"/>
                <a:sym typeface="+mn-ea"/>
              </a:rPr>
              <a:t>面板</a:t>
            </a:r>
            <a:endParaRPr lang="zh-CN" altLang="en-US" sz="22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a:off x="699135" y="1313815"/>
            <a:ext cx="132461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52575"/>
            <a:ext cx="11250295" cy="1198880"/>
          </a:xfrm>
          <a:prstGeom prst="rect">
            <a:avLst/>
          </a:prstGeom>
          <a:noFill/>
        </p:spPr>
        <p:txBody>
          <a:bodyPr wrap="square" rtlCol="0" anchor="t">
            <a:spAutoFit/>
          </a:bodyPr>
          <a:p>
            <a:pPr indent="457200"/>
            <a:r>
              <a:rPr lang="zh-CN" altLang="en-US"/>
              <a:t>Network：网络面板，用于查看页面的加载过程中的各种请求信息，包含请求、响应等。通过Network 内的过滤项，可以选择加载所有（All）、异步请求（Fetch/XHR）、JS请求（JS）与CSS请求（CSS）等。点击其中的一个请求，在右侧框内有这个请求相关的数据。Header内有请求头和响应头的数据、Payload内有这个请求所携带的数据、Preview对返回数据在浏览器中的预览、Response为返回的数据。如下图所示：</a:t>
            </a:r>
            <a:endParaRPr lang="zh-CN" altLang="en-US"/>
          </a:p>
        </p:txBody>
      </p:sp>
      <p:pic>
        <p:nvPicPr>
          <p:cNvPr id="59" name="图片 59"/>
          <p:cNvPicPr>
            <a:picLocks noChangeAspect="1"/>
          </p:cNvPicPr>
          <p:nvPr/>
        </p:nvPicPr>
        <p:blipFill>
          <a:blip r:embed="rId2"/>
          <a:stretch>
            <a:fillRect/>
          </a:stretch>
        </p:blipFill>
        <p:spPr>
          <a:xfrm>
            <a:off x="1841500" y="3106420"/>
            <a:ext cx="7206615" cy="3283585"/>
          </a:xfrm>
          <a:prstGeom prst="rect">
            <a:avLst/>
          </a:prstGeom>
        </p:spPr>
      </p:pic>
      <p:sp>
        <p:nvSpPr>
          <p:cNvPr id="3" name="标题 3"/>
          <p:cNvSpPr>
            <a:spLocks noGrp="1"/>
          </p:cNvSpPr>
          <p:nvPr/>
        </p:nvSpPr>
        <p:spPr>
          <a:xfrm>
            <a:off x="699135" y="608965"/>
            <a:ext cx="1567180" cy="782320"/>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网络</a:t>
            </a:r>
            <a:r>
              <a:rPr lang="zh-CN" altLang="en-US" sz="2200" spc="150">
                <a:solidFill>
                  <a:schemeClr val="tx1">
                    <a:lumMod val="65000"/>
                    <a:lumOff val="35000"/>
                  </a:schemeClr>
                </a:solidFill>
                <a:latin typeface="+mn-lt"/>
                <a:ea typeface="+mn-ea"/>
                <a:cs typeface="+mn-cs"/>
                <a:sym typeface="+mn-ea"/>
              </a:rPr>
              <a:t>面板</a:t>
            </a:r>
            <a:endParaRPr lang="zh-CN" altLang="en-US" sz="22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01750"/>
            <a:ext cx="1370330"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3130550"/>
            <a:ext cx="7168515" cy="829945"/>
          </a:xfrm>
          <a:prstGeom prst="rect">
            <a:avLst/>
          </a:prstGeom>
          <a:noFill/>
        </p:spPr>
        <p:txBody>
          <a:bodyPr wrap="square" rtlCol="0">
            <a:spAutoFit/>
          </a:bodyPr>
          <a:p>
            <a:r>
              <a:rPr lang="zh-CN" altLang="en-US" sz="4800" b="1"/>
              <a:t>项目四</a:t>
            </a:r>
            <a:r>
              <a:rPr lang="en-US" altLang="zh-CN" sz="4800" b="1"/>
              <a:t>   </a:t>
            </a:r>
            <a:r>
              <a:rPr lang="zh-CN" altLang="en-US" sz="4800" b="1"/>
              <a:t>动态网页</a:t>
            </a:r>
            <a:r>
              <a:rPr lang="zh-CN" altLang="en-US" sz="4800" b="1"/>
              <a:t>爬取</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608330" y="1582420"/>
            <a:ext cx="11158855" cy="1476375"/>
          </a:xfrm>
          <a:prstGeom prst="rect">
            <a:avLst/>
          </a:prstGeom>
          <a:noFill/>
        </p:spPr>
        <p:txBody>
          <a:bodyPr wrap="square" rtlCol="0" anchor="t">
            <a:spAutoFit/>
          </a:bodyPr>
          <a:p>
            <a:r>
              <a:rPr lang="zh-CN" altLang="en-US">
                <a:sym typeface="+mn-ea"/>
              </a:rPr>
              <a:t>Sources：源代码面板，用于查看HTML页面、JavaScript、CSS等源代码。并可以在此对JavaScript代码进行调试。</a:t>
            </a:r>
            <a:endParaRPr lang="zh-CN" altLang="en-US"/>
          </a:p>
          <a:p>
            <a:r>
              <a:rPr lang="zh-CN" altLang="en-US">
                <a:sym typeface="+mn-ea"/>
              </a:rPr>
              <a:t>Application：应用面板，用于记录网站加载的资源信息；比如缓存（Cookie、Token）、字体，图片等信息。</a:t>
            </a:r>
            <a:endParaRPr lang="zh-CN" altLang="en-US">
              <a:sym typeface="+mn-ea"/>
            </a:endParaRPr>
          </a:p>
          <a:p>
            <a:endParaRPr lang="zh-CN" altLang="en-US"/>
          </a:p>
          <a:p>
            <a:r>
              <a:rPr lang="zh-CN" altLang="en-US">
                <a:sym typeface="+mn-ea"/>
              </a:rPr>
              <a:t>Console：控制台面板，用于查看调试日志；另可以通过Console输入JavaScript代码进行测试。</a:t>
            </a:r>
            <a:endParaRPr lang="zh-CN" altLang="en-US">
              <a:sym typeface="+mn-ea"/>
            </a:endParaRPr>
          </a:p>
        </p:txBody>
      </p:sp>
      <p:sp>
        <p:nvSpPr>
          <p:cNvPr id="4" name="文本框 3"/>
          <p:cNvSpPr txBox="1"/>
          <p:nvPr/>
        </p:nvSpPr>
        <p:spPr>
          <a:xfrm>
            <a:off x="608330" y="3244850"/>
            <a:ext cx="2814320" cy="368300"/>
          </a:xfrm>
          <a:prstGeom prst="rect">
            <a:avLst/>
          </a:prstGeom>
          <a:noFill/>
        </p:spPr>
        <p:txBody>
          <a:bodyPr wrap="square" rtlCol="0" anchor="t">
            <a:spAutoFit/>
          </a:bodyPr>
          <a:p>
            <a:r>
              <a:rPr lang="zh-CN" altLang="en-US"/>
              <a:t>事件监听与代码美化</a:t>
            </a:r>
            <a:endParaRPr lang="zh-CN" altLang="en-US"/>
          </a:p>
        </p:txBody>
      </p:sp>
      <p:sp>
        <p:nvSpPr>
          <p:cNvPr id="8" name="文本框 7"/>
          <p:cNvSpPr txBox="1"/>
          <p:nvPr/>
        </p:nvSpPr>
        <p:spPr>
          <a:xfrm>
            <a:off x="608330" y="3686810"/>
            <a:ext cx="11158855" cy="368300"/>
          </a:xfrm>
          <a:prstGeom prst="rect">
            <a:avLst/>
          </a:prstGeom>
          <a:noFill/>
        </p:spPr>
        <p:txBody>
          <a:bodyPr wrap="square" rtlCol="0" anchor="t">
            <a:spAutoFit/>
          </a:bodyPr>
          <a:p>
            <a:r>
              <a:rPr lang="zh-CN" altLang="en-US"/>
              <a:t>在Elements选项卡点击一个&lt;a&gt;标签，在右侧Styles内会显示这个标签对应的CSS样式，如</a:t>
            </a:r>
            <a:r>
              <a:rPr lang="zh-CN" altLang="en-US"/>
              <a:t>下图所示：</a:t>
            </a:r>
            <a:endParaRPr lang="zh-CN" altLang="en-US"/>
          </a:p>
        </p:txBody>
      </p:sp>
      <p:pic>
        <p:nvPicPr>
          <p:cNvPr id="60" name="图片 60"/>
          <p:cNvPicPr>
            <a:picLocks noChangeAspect="1"/>
          </p:cNvPicPr>
          <p:nvPr/>
        </p:nvPicPr>
        <p:blipFill>
          <a:blip r:embed="rId2"/>
          <a:stretch>
            <a:fillRect/>
          </a:stretch>
        </p:blipFill>
        <p:spPr>
          <a:xfrm>
            <a:off x="2609850" y="4227195"/>
            <a:ext cx="5050155" cy="2404110"/>
          </a:xfrm>
          <a:prstGeom prst="rect">
            <a:avLst/>
          </a:prstGeom>
        </p:spPr>
      </p:pic>
      <p:sp>
        <p:nvSpPr>
          <p:cNvPr id="2" name="标题 3"/>
          <p:cNvSpPr>
            <a:spLocks noGrp="1"/>
          </p:cNvSpPr>
          <p:nvPr/>
        </p:nvSpPr>
        <p:spPr>
          <a:xfrm>
            <a:off x="699135" y="608965"/>
            <a:ext cx="1567180" cy="782320"/>
          </a:xfrm>
          <a:prstGeom prst="rect">
            <a:avLst/>
          </a:prstGeom>
        </p:spPr>
        <p:txBody>
          <a:bodyPr vert="horz"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各类面板</a:t>
            </a:r>
            <a:endParaRPr lang="zh-CN" altLang="en-US" sz="22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301750"/>
            <a:ext cx="1370330"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99135" y="411480"/>
            <a:ext cx="3734435" cy="100901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200" spc="150">
                <a:solidFill>
                  <a:schemeClr val="tx1">
                    <a:lumMod val="65000"/>
                    <a:lumOff val="35000"/>
                  </a:schemeClr>
                </a:solidFill>
                <a:latin typeface="+mn-lt"/>
                <a:ea typeface="+mn-ea"/>
                <a:cs typeface="+mn-cs"/>
                <a:sym typeface="+mn-ea"/>
              </a:rPr>
              <a:t>Event Listeners</a:t>
            </a:r>
            <a:r>
              <a:rPr lang="zh-CN" altLang="en-US" sz="2200" spc="150">
                <a:solidFill>
                  <a:schemeClr val="tx1">
                    <a:lumMod val="65000"/>
                    <a:lumOff val="35000"/>
                  </a:schemeClr>
                </a:solidFill>
                <a:latin typeface="+mn-lt"/>
                <a:ea typeface="+mn-ea"/>
                <a:cs typeface="+mn-cs"/>
                <a:sym typeface="+mn-ea"/>
              </a:rPr>
              <a:t>选项卡</a:t>
            </a:r>
            <a:endParaRPr lang="zh-CN" altLang="en-US" sz="22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83335"/>
            <a:ext cx="3392170" cy="30480"/>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41145"/>
            <a:ext cx="11250295" cy="645160"/>
          </a:xfrm>
          <a:prstGeom prst="rect">
            <a:avLst/>
          </a:prstGeom>
          <a:noFill/>
        </p:spPr>
        <p:txBody>
          <a:bodyPr wrap="square" rtlCol="0" anchor="t">
            <a:spAutoFit/>
          </a:bodyPr>
          <a:p>
            <a:pPr indent="457200"/>
            <a:r>
              <a:rPr lang="zh-CN" altLang="en-US"/>
              <a:t>Event Listeners 选项卡，这里显示了标签所绑定的事件，有blur、change、click、focus等，下面介绍一下常用的几个事件：</a:t>
            </a:r>
            <a:endParaRPr lang="zh-CN" altLang="en-US"/>
          </a:p>
        </p:txBody>
      </p:sp>
      <p:pic>
        <p:nvPicPr>
          <p:cNvPr id="3" name="C9F754DE-2CAD-44b6-B708-469DEB6407EB-1" descr="wpp"/>
          <p:cNvPicPr>
            <a:picLocks noChangeAspect="1"/>
          </p:cNvPicPr>
          <p:nvPr/>
        </p:nvPicPr>
        <p:blipFill>
          <a:blip r:embed="rId2"/>
          <a:stretch>
            <a:fillRect/>
          </a:stretch>
        </p:blipFill>
        <p:spPr>
          <a:xfrm>
            <a:off x="608330" y="2306955"/>
            <a:ext cx="11122660" cy="326834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97965"/>
            <a:ext cx="10969625" cy="922020"/>
          </a:xfrm>
          <a:prstGeom prst="rect">
            <a:avLst/>
          </a:prstGeom>
          <a:noFill/>
        </p:spPr>
        <p:txBody>
          <a:bodyPr wrap="square" rtlCol="0" anchor="t">
            <a:spAutoFit/>
          </a:bodyPr>
          <a:p>
            <a:pPr indent="457200"/>
            <a:r>
              <a:rPr lang="zh-CN" altLang="en-US"/>
              <a:t>当用户点击这个HTML元素的时候，会触发Click事件。如</a:t>
            </a:r>
            <a:r>
              <a:rPr lang="zh-CN" altLang="en-US"/>
              <a:t>下图所示，Click事件所绑定的JavaScript代码，当用户点击的时候，触发执行所对应的代码。其中有一个内容为index.js:1,表明index.js 这个JavaScript文件的1行。</a:t>
            </a:r>
            <a:endParaRPr lang="zh-CN" altLang="en-US"/>
          </a:p>
        </p:txBody>
      </p:sp>
      <p:pic>
        <p:nvPicPr>
          <p:cNvPr id="62" name="图片 62"/>
          <p:cNvPicPr>
            <a:picLocks noChangeAspect="1"/>
          </p:cNvPicPr>
          <p:nvPr/>
        </p:nvPicPr>
        <p:blipFill>
          <a:blip r:embed="rId2"/>
          <a:stretch>
            <a:fillRect/>
          </a:stretch>
        </p:blipFill>
        <p:spPr>
          <a:xfrm>
            <a:off x="2089785" y="2604135"/>
            <a:ext cx="8013065" cy="3805555"/>
          </a:xfrm>
          <a:prstGeom prst="rect">
            <a:avLst/>
          </a:prstGeom>
        </p:spPr>
      </p:pic>
      <p:sp>
        <p:nvSpPr>
          <p:cNvPr id="8" name="标题 3"/>
          <p:cNvSpPr>
            <a:spLocks noGrp="1"/>
          </p:cNvSpPr>
          <p:nvPr/>
        </p:nvSpPr>
        <p:spPr>
          <a:xfrm>
            <a:off x="699135" y="608965"/>
            <a:ext cx="2386965" cy="782320"/>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触发</a:t>
            </a:r>
            <a:r>
              <a:rPr lang="en-US" altLang="zh-CN" sz="2200" spc="150">
                <a:solidFill>
                  <a:schemeClr val="tx1">
                    <a:lumMod val="65000"/>
                    <a:lumOff val="35000"/>
                  </a:schemeClr>
                </a:solidFill>
                <a:latin typeface="+mn-lt"/>
                <a:ea typeface="+mn-ea"/>
                <a:cs typeface="+mn-cs"/>
                <a:sym typeface="+mn-ea"/>
              </a:rPr>
              <a:t>Click</a:t>
            </a:r>
            <a:r>
              <a:rPr lang="zh-CN" altLang="en-US" sz="2200" spc="150">
                <a:solidFill>
                  <a:schemeClr val="tx1">
                    <a:lumMod val="65000"/>
                    <a:lumOff val="35000"/>
                  </a:schemeClr>
                </a:solidFill>
                <a:latin typeface="+mn-lt"/>
                <a:ea typeface="+mn-ea"/>
                <a:cs typeface="+mn-cs"/>
                <a:sym typeface="+mn-ea"/>
              </a:rPr>
              <a:t>事件</a:t>
            </a:r>
            <a:endParaRPr lang="zh-CN" altLang="en-US" sz="22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301750"/>
            <a:ext cx="2117090"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83995"/>
            <a:ext cx="11249025" cy="645160"/>
          </a:xfrm>
          <a:prstGeom prst="rect">
            <a:avLst/>
          </a:prstGeom>
          <a:noFill/>
        </p:spPr>
        <p:txBody>
          <a:bodyPr wrap="square" rtlCol="0" anchor="t">
            <a:spAutoFit/>
          </a:bodyPr>
          <a:p>
            <a:pPr indent="457200"/>
            <a:r>
              <a:rPr lang="zh-CN" altLang="en-US"/>
              <a:t>点击此index.js:1，如下图所示，跳转到Source选项卡；显示的内容为index.js，整个代码在一行上显示，似乎被压缩过，可读性较差。</a:t>
            </a:r>
            <a:endParaRPr lang="zh-CN" altLang="en-US"/>
          </a:p>
        </p:txBody>
      </p:sp>
      <p:pic>
        <p:nvPicPr>
          <p:cNvPr id="63" name="图片 63"/>
          <p:cNvPicPr>
            <a:picLocks noChangeAspect="1"/>
          </p:cNvPicPr>
          <p:nvPr/>
        </p:nvPicPr>
        <p:blipFill>
          <a:blip r:embed="rId2"/>
          <a:stretch>
            <a:fillRect/>
          </a:stretch>
        </p:blipFill>
        <p:spPr>
          <a:xfrm>
            <a:off x="608330" y="2371090"/>
            <a:ext cx="5719445" cy="2439035"/>
          </a:xfrm>
          <a:prstGeom prst="rect">
            <a:avLst/>
          </a:prstGeom>
        </p:spPr>
      </p:pic>
      <p:pic>
        <p:nvPicPr>
          <p:cNvPr id="64" name="图片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0230" y="3454400"/>
            <a:ext cx="5330825" cy="2687955"/>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280000">
            <a:off x="6297930" y="2723515"/>
            <a:ext cx="825500" cy="825500"/>
          </a:xfrm>
          <a:prstGeom prst="rect">
            <a:avLst/>
          </a:prstGeom>
        </p:spPr>
      </p:pic>
      <p:sp>
        <p:nvSpPr>
          <p:cNvPr id="3" name="文本框 2"/>
          <p:cNvSpPr txBox="1"/>
          <p:nvPr/>
        </p:nvSpPr>
        <p:spPr>
          <a:xfrm>
            <a:off x="7293610" y="6263005"/>
            <a:ext cx="2808605" cy="368300"/>
          </a:xfrm>
          <a:prstGeom prst="rect">
            <a:avLst/>
          </a:prstGeom>
          <a:noFill/>
        </p:spPr>
        <p:txBody>
          <a:bodyPr wrap="square" rtlCol="0" anchor="t">
            <a:spAutoFit/>
          </a:bodyPr>
          <a:p>
            <a:r>
              <a:rPr lang="zh-CN" altLang="en-US"/>
              <a:t>美化JavaScript代码</a:t>
            </a:r>
            <a:endParaRPr lang="zh-CN" altLang="en-US"/>
          </a:p>
        </p:txBody>
      </p:sp>
      <p:sp>
        <p:nvSpPr>
          <p:cNvPr id="4" name="标题 3"/>
          <p:cNvSpPr>
            <a:spLocks noGrp="1"/>
          </p:cNvSpPr>
          <p:nvPr/>
        </p:nvSpPr>
        <p:spPr>
          <a:xfrm>
            <a:off x="699135" y="608965"/>
            <a:ext cx="3343910" cy="782320"/>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美化</a:t>
            </a:r>
            <a:r>
              <a:rPr lang="en-US" altLang="zh-CN" sz="2200" spc="150">
                <a:solidFill>
                  <a:schemeClr val="tx1">
                    <a:lumMod val="65000"/>
                    <a:lumOff val="35000"/>
                  </a:schemeClr>
                </a:solidFill>
                <a:latin typeface="+mn-lt"/>
                <a:ea typeface="+mn-ea"/>
                <a:cs typeface="+mn-cs"/>
                <a:sym typeface="+mn-ea"/>
              </a:rPr>
              <a:t>JavaScript</a:t>
            </a:r>
            <a:r>
              <a:rPr lang="zh-CN" altLang="en-US" sz="2200" spc="150">
                <a:solidFill>
                  <a:schemeClr val="tx1">
                    <a:lumMod val="65000"/>
                    <a:lumOff val="35000"/>
                  </a:schemeClr>
                </a:solidFill>
                <a:latin typeface="+mn-lt"/>
                <a:ea typeface="+mn-ea"/>
                <a:cs typeface="+mn-cs"/>
                <a:sym typeface="+mn-ea"/>
              </a:rPr>
              <a:t>代码</a:t>
            </a:r>
            <a:endParaRPr lang="zh-CN" altLang="en-US" sz="22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01750"/>
            <a:ext cx="290004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11300"/>
            <a:ext cx="11249025" cy="1198880"/>
          </a:xfrm>
          <a:prstGeom prst="rect">
            <a:avLst/>
          </a:prstGeom>
          <a:noFill/>
        </p:spPr>
        <p:txBody>
          <a:bodyPr wrap="square" rtlCol="0" anchor="t">
            <a:spAutoFit/>
          </a:bodyPr>
          <a:p>
            <a:pPr indent="457200"/>
            <a:r>
              <a:rPr lang="zh-CN" altLang="en-US"/>
              <a:t>断点调试：在分析JavaScript的时候，可以在有疑问或者需要了解执行逻辑的地方打上断点，当对应代码触发时，浏览器会停留在此事件，此时可以一步步的跟踪执行情况，以便更好的了解执行逻辑，从而得到有价值的线索来获取数据。通过代码美化后的index.js文件，单击如</a:t>
            </a:r>
            <a:r>
              <a:rPr lang="zh-CN" altLang="en-US"/>
              <a:t>下图所示的代码行，在行4870上增加断点 。在右侧框Breakpoints下可以看到已经被添加的断点。</a:t>
            </a:r>
            <a:endParaRPr lang="zh-CN" altLang="en-US"/>
          </a:p>
        </p:txBody>
      </p:sp>
      <p:pic>
        <p:nvPicPr>
          <p:cNvPr id="68" name="图片 68"/>
          <p:cNvPicPr>
            <a:picLocks noChangeAspect="1"/>
          </p:cNvPicPr>
          <p:nvPr/>
        </p:nvPicPr>
        <p:blipFill>
          <a:blip r:embed="rId2"/>
          <a:stretch>
            <a:fillRect/>
          </a:stretch>
        </p:blipFill>
        <p:spPr>
          <a:xfrm>
            <a:off x="2518410" y="2938780"/>
            <a:ext cx="7155815" cy="3365500"/>
          </a:xfrm>
          <a:prstGeom prst="rect">
            <a:avLst/>
          </a:prstGeom>
        </p:spPr>
      </p:pic>
      <p:sp>
        <p:nvSpPr>
          <p:cNvPr id="3" name="标题 3"/>
          <p:cNvSpPr>
            <a:spLocks noGrp="1"/>
          </p:cNvSpPr>
          <p:nvPr/>
        </p:nvSpPr>
        <p:spPr>
          <a:xfrm>
            <a:off x="699135" y="608965"/>
            <a:ext cx="1548765" cy="782320"/>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断点</a:t>
            </a:r>
            <a:r>
              <a:rPr lang="zh-CN" altLang="en-US" sz="2200" spc="150">
                <a:solidFill>
                  <a:schemeClr val="tx1">
                    <a:lumMod val="65000"/>
                    <a:lumOff val="35000"/>
                  </a:schemeClr>
                </a:solidFill>
                <a:latin typeface="+mn-lt"/>
                <a:ea typeface="+mn-ea"/>
                <a:cs typeface="+mn-cs"/>
                <a:sym typeface="+mn-ea"/>
              </a:rPr>
              <a:t>调试</a:t>
            </a:r>
            <a:endParaRPr lang="zh-CN" altLang="en-US" sz="22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01750"/>
            <a:ext cx="130619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736725"/>
            <a:ext cx="5578475" cy="1198880"/>
          </a:xfrm>
          <a:prstGeom prst="rect">
            <a:avLst/>
          </a:prstGeom>
          <a:noFill/>
        </p:spPr>
        <p:txBody>
          <a:bodyPr wrap="square" rtlCol="0" anchor="t">
            <a:spAutoFit/>
          </a:bodyPr>
          <a:p>
            <a:pPr indent="457200"/>
            <a:r>
              <a:rPr lang="zh-CN" altLang="en-US"/>
              <a:t>再对这个数据点击进入的时候，会触发断点，如</a:t>
            </a:r>
            <a:r>
              <a:rPr lang="zh-CN" altLang="en-US"/>
              <a:t>下图所示。在页面上会有一个&lt;Paused in debugger&gt;的小窗口，并且index.js执行到增加断点的代码处，说明断点添加成功。</a:t>
            </a:r>
            <a:endParaRPr lang="zh-CN" altLang="en-US"/>
          </a:p>
        </p:txBody>
      </p:sp>
      <p:pic>
        <p:nvPicPr>
          <p:cNvPr id="69" name="图片 69"/>
          <p:cNvPicPr>
            <a:picLocks noChangeAspect="1"/>
          </p:cNvPicPr>
          <p:nvPr/>
        </p:nvPicPr>
        <p:blipFill>
          <a:blip r:embed="rId2"/>
          <a:stretch>
            <a:fillRect/>
          </a:stretch>
        </p:blipFill>
        <p:spPr>
          <a:xfrm>
            <a:off x="608330" y="3129915"/>
            <a:ext cx="5467350" cy="2600325"/>
          </a:xfrm>
          <a:prstGeom prst="rect">
            <a:avLst/>
          </a:prstGeom>
        </p:spPr>
      </p:pic>
      <p:sp>
        <p:nvSpPr>
          <p:cNvPr id="3" name="文本框 2"/>
          <p:cNvSpPr txBox="1"/>
          <p:nvPr/>
        </p:nvSpPr>
        <p:spPr>
          <a:xfrm>
            <a:off x="6683375" y="2013585"/>
            <a:ext cx="5330825" cy="645160"/>
          </a:xfrm>
          <a:prstGeom prst="rect">
            <a:avLst/>
          </a:prstGeom>
          <a:noFill/>
        </p:spPr>
        <p:txBody>
          <a:bodyPr wrap="square" rtlCol="0" anchor="t">
            <a:spAutoFit/>
          </a:bodyPr>
          <a:p>
            <a:r>
              <a:rPr lang="zh-CN" altLang="en-US"/>
              <a:t>JavaScript执行过程中，查看参数内的值，如</a:t>
            </a:r>
            <a:r>
              <a:rPr lang="zh-CN" altLang="en-US"/>
              <a:t>下图所示：</a:t>
            </a:r>
            <a:endParaRPr lang="zh-CN" altLang="en-US"/>
          </a:p>
        </p:txBody>
      </p:sp>
      <p:pic>
        <p:nvPicPr>
          <p:cNvPr id="70" name="图片 70"/>
          <p:cNvPicPr>
            <a:picLocks noChangeAspect="1"/>
          </p:cNvPicPr>
          <p:nvPr/>
        </p:nvPicPr>
        <p:blipFill>
          <a:blip r:embed="rId3"/>
          <a:stretch>
            <a:fillRect/>
          </a:stretch>
        </p:blipFill>
        <p:spPr>
          <a:xfrm>
            <a:off x="6683375" y="3129915"/>
            <a:ext cx="5508625" cy="2326640"/>
          </a:xfrm>
          <a:prstGeom prst="rect">
            <a:avLst/>
          </a:prstGeom>
        </p:spPr>
      </p:pic>
      <p:sp>
        <p:nvSpPr>
          <p:cNvPr id="4" name="文本框 3"/>
          <p:cNvSpPr txBox="1"/>
          <p:nvPr/>
        </p:nvSpPr>
        <p:spPr>
          <a:xfrm>
            <a:off x="2199640" y="5869940"/>
            <a:ext cx="1530350" cy="368300"/>
          </a:xfrm>
          <a:prstGeom prst="rect">
            <a:avLst/>
          </a:prstGeom>
          <a:noFill/>
        </p:spPr>
        <p:txBody>
          <a:bodyPr wrap="square" rtlCol="0">
            <a:spAutoFit/>
          </a:bodyPr>
          <a:p>
            <a:r>
              <a:rPr lang="zh-CN" altLang="en-US"/>
              <a:t>执行到断</a:t>
            </a:r>
            <a:r>
              <a:rPr lang="zh-CN" altLang="en-US"/>
              <a:t>点</a:t>
            </a:r>
            <a:endParaRPr lang="zh-CN" altLang="en-US"/>
          </a:p>
        </p:txBody>
      </p:sp>
      <p:sp>
        <p:nvSpPr>
          <p:cNvPr id="8" name="文本框 7"/>
          <p:cNvSpPr txBox="1"/>
          <p:nvPr/>
        </p:nvSpPr>
        <p:spPr>
          <a:xfrm>
            <a:off x="9130665" y="5701030"/>
            <a:ext cx="1711960" cy="368300"/>
          </a:xfrm>
          <a:prstGeom prst="rect">
            <a:avLst/>
          </a:prstGeom>
          <a:noFill/>
        </p:spPr>
        <p:txBody>
          <a:bodyPr wrap="square" rtlCol="0">
            <a:spAutoFit/>
          </a:bodyPr>
          <a:p>
            <a:r>
              <a:rPr lang="zh-CN" altLang="en-US"/>
              <a:t>查看参数</a:t>
            </a:r>
            <a:r>
              <a:rPr lang="zh-CN" altLang="en-US"/>
              <a:t>内容</a:t>
            </a:r>
            <a:endParaRPr lang="zh-CN" altLang="en-US"/>
          </a:p>
        </p:txBody>
      </p:sp>
      <p:sp>
        <p:nvSpPr>
          <p:cNvPr id="9" name="标题 3"/>
          <p:cNvSpPr>
            <a:spLocks noGrp="1"/>
          </p:cNvSpPr>
          <p:nvPr/>
        </p:nvSpPr>
        <p:spPr>
          <a:xfrm>
            <a:off x="699135" y="608965"/>
            <a:ext cx="1548765" cy="782320"/>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断点</a:t>
            </a:r>
            <a:r>
              <a:rPr lang="zh-CN" altLang="en-US" sz="2200" spc="150">
                <a:solidFill>
                  <a:schemeClr val="tx1">
                    <a:lumMod val="65000"/>
                    <a:lumOff val="35000"/>
                  </a:schemeClr>
                </a:solidFill>
                <a:latin typeface="+mn-lt"/>
                <a:ea typeface="+mn-ea"/>
                <a:cs typeface="+mn-cs"/>
                <a:sym typeface="+mn-ea"/>
              </a:rPr>
              <a:t>调试</a:t>
            </a:r>
            <a:endParaRPr lang="zh-CN" altLang="en-US" sz="22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flipV="1">
            <a:off x="699135" y="1301750"/>
            <a:ext cx="130619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608330" y="1612900"/>
            <a:ext cx="11304905" cy="645160"/>
          </a:xfrm>
          <a:prstGeom prst="rect">
            <a:avLst/>
          </a:prstGeom>
          <a:noFill/>
        </p:spPr>
        <p:txBody>
          <a:bodyPr wrap="square" rtlCol="0" anchor="t">
            <a:spAutoFit/>
          </a:bodyPr>
          <a:p>
            <a:pPr indent="457200"/>
            <a:r>
              <a:rPr lang="zh-CN" altLang="en-US">
                <a:sym typeface="+mn-ea"/>
              </a:rPr>
              <a:t>如下图所示，</a:t>
            </a:r>
            <a:r>
              <a:rPr lang="zh-CN" altLang="en-US"/>
              <a:t>在右侧栏，有三个按钮 。分别是Step over next function call (执行到下一步的函数调用)、Step into next function call (进入当前函数)和Step out of current function(跳出当前执行函数) </a:t>
            </a:r>
            <a:endParaRPr lang="zh-CN" altLang="en-US"/>
          </a:p>
        </p:txBody>
      </p:sp>
      <p:pic>
        <p:nvPicPr>
          <p:cNvPr id="71" name="图片 7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5195" y="2502535"/>
            <a:ext cx="8131175" cy="3284855"/>
          </a:xfrm>
          <a:prstGeom prst="rect">
            <a:avLst/>
          </a:prstGeom>
        </p:spPr>
      </p:pic>
      <p:sp>
        <p:nvSpPr>
          <p:cNvPr id="2" name="文本框 1"/>
          <p:cNvSpPr txBox="1"/>
          <p:nvPr/>
        </p:nvSpPr>
        <p:spPr>
          <a:xfrm>
            <a:off x="5339080" y="6019800"/>
            <a:ext cx="1921510" cy="368300"/>
          </a:xfrm>
          <a:prstGeom prst="rect">
            <a:avLst/>
          </a:prstGeom>
          <a:noFill/>
        </p:spPr>
        <p:txBody>
          <a:bodyPr wrap="square" rtlCol="0">
            <a:spAutoFit/>
          </a:bodyPr>
          <a:p>
            <a:r>
              <a:rPr lang="zh-CN" altLang="en-US"/>
              <a:t>断点调试</a:t>
            </a:r>
            <a:r>
              <a:rPr lang="zh-CN" altLang="en-US"/>
              <a:t>工具</a:t>
            </a:r>
            <a:endParaRPr lang="zh-CN" altLang="en-US"/>
          </a:p>
        </p:txBody>
      </p:sp>
      <p:sp>
        <p:nvSpPr>
          <p:cNvPr id="4" name="标题 3"/>
          <p:cNvSpPr>
            <a:spLocks noGrp="1"/>
          </p:cNvSpPr>
          <p:nvPr/>
        </p:nvSpPr>
        <p:spPr>
          <a:xfrm>
            <a:off x="699135" y="608965"/>
            <a:ext cx="2576195" cy="782320"/>
          </a:xfrm>
          <a:prstGeom prst="rect">
            <a:avLst/>
          </a:prstGeom>
        </p:spPr>
        <p:txBody>
          <a:bodyPr vert="horz"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断点调试</a:t>
            </a:r>
            <a:r>
              <a:rPr lang="zh-CN" altLang="en-US" sz="2200" spc="150">
                <a:solidFill>
                  <a:schemeClr val="tx1">
                    <a:lumMod val="65000"/>
                    <a:lumOff val="35000"/>
                  </a:schemeClr>
                </a:solidFill>
                <a:latin typeface="+mn-lt"/>
                <a:ea typeface="+mn-ea"/>
                <a:cs typeface="+mn-cs"/>
                <a:sym typeface="+mn-ea"/>
              </a:rPr>
              <a:t>工具</a:t>
            </a:r>
            <a:endParaRPr lang="zh-CN" altLang="en-US" sz="22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10640"/>
            <a:ext cx="1953260"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18285"/>
            <a:ext cx="11249660" cy="922020"/>
          </a:xfrm>
          <a:prstGeom prst="rect">
            <a:avLst/>
          </a:prstGeom>
          <a:noFill/>
        </p:spPr>
        <p:txBody>
          <a:bodyPr wrap="square" rtlCol="0" anchor="t">
            <a:spAutoFit/>
          </a:bodyPr>
          <a:p>
            <a:pPr indent="457200"/>
            <a:r>
              <a:rPr lang="zh-CN" altLang="en-US"/>
              <a:t>也可以对异步请求进行断点调试，如</a:t>
            </a:r>
            <a:r>
              <a:rPr lang="zh-CN" altLang="en-US"/>
              <a:t>下图所示。添加XHR/fetch Breakpoints, 在获取职位信息请求的路径上增加断点。当点击搜索触发这个异步请求的时候，就会进入此断点。通过这个断点来获取JavaScript的执行信息。</a:t>
            </a:r>
            <a:endParaRPr lang="zh-CN" altLang="en-US"/>
          </a:p>
        </p:txBody>
      </p:sp>
      <p:pic>
        <p:nvPicPr>
          <p:cNvPr id="73" name="图片 73"/>
          <p:cNvPicPr>
            <a:picLocks noChangeAspect="1"/>
          </p:cNvPicPr>
          <p:nvPr/>
        </p:nvPicPr>
        <p:blipFill>
          <a:blip r:embed="rId2"/>
          <a:stretch>
            <a:fillRect/>
          </a:stretch>
        </p:blipFill>
        <p:spPr>
          <a:xfrm>
            <a:off x="2027555" y="2409825"/>
            <a:ext cx="8364855" cy="4448175"/>
          </a:xfrm>
          <a:prstGeom prst="rect">
            <a:avLst/>
          </a:prstGeom>
        </p:spPr>
      </p:pic>
      <p:sp>
        <p:nvSpPr>
          <p:cNvPr id="4" name="标题 3"/>
          <p:cNvSpPr>
            <a:spLocks noGrp="1"/>
          </p:cNvSpPr>
          <p:nvPr/>
        </p:nvSpPr>
        <p:spPr>
          <a:xfrm>
            <a:off x="699135" y="608965"/>
            <a:ext cx="2576195" cy="782320"/>
          </a:xfrm>
          <a:prstGeom prst="rect">
            <a:avLst/>
          </a:prstGeom>
        </p:spPr>
        <p:txBody>
          <a:bodyPr vert="horz"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断点调试</a:t>
            </a:r>
            <a:r>
              <a:rPr lang="zh-CN" altLang="en-US" sz="2200" spc="150">
                <a:solidFill>
                  <a:schemeClr val="tx1">
                    <a:lumMod val="65000"/>
                    <a:lumOff val="35000"/>
                  </a:schemeClr>
                </a:solidFill>
                <a:latin typeface="+mn-lt"/>
                <a:ea typeface="+mn-ea"/>
                <a:cs typeface="+mn-cs"/>
                <a:sym typeface="+mn-ea"/>
              </a:rPr>
              <a:t>工具</a:t>
            </a:r>
            <a:endParaRPr lang="zh-CN" altLang="en-US" sz="22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10640"/>
            <a:ext cx="1953260"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608330" y="1722755"/>
            <a:ext cx="11192510" cy="3412490"/>
          </a:xfrm>
          <a:prstGeom prst="rect">
            <a:avLst/>
          </a:prstGeom>
          <a:noFill/>
        </p:spPr>
        <p:txBody>
          <a:bodyPr wrap="square" rtlCol="0">
            <a:spAutoFit/>
          </a:bodyPr>
          <a:p>
            <a:pPr>
              <a:lnSpc>
                <a:spcPct val="120000"/>
              </a:lnSpc>
            </a:pPr>
            <a:r>
              <a:rPr lang="zh-CN" altLang="en-US"/>
              <a:t>什么是</a:t>
            </a:r>
            <a:r>
              <a:rPr lang="en-US" altLang="zh-CN"/>
              <a:t>Hook</a:t>
            </a:r>
            <a:r>
              <a:rPr lang="zh-CN" altLang="en-US"/>
              <a:t>技术？</a:t>
            </a:r>
            <a:endParaRPr lang="zh-CN" altLang="en-US"/>
          </a:p>
          <a:p>
            <a:pPr>
              <a:lnSpc>
                <a:spcPct val="120000"/>
              </a:lnSpc>
            </a:pPr>
            <a:endParaRPr lang="zh-CN" altLang="en-US"/>
          </a:p>
          <a:p>
            <a:pPr indent="457200">
              <a:lnSpc>
                <a:spcPct val="120000"/>
              </a:lnSpc>
            </a:pPr>
            <a:r>
              <a:rPr lang="zh-CN" altLang="en-US"/>
              <a:t>Hook 技术又称为钩子技术，它是一种特殊的消息处理机制。可以监视进程中的各种事件消息并进行处理。Windows 操作系统是建立在事件驱动机制之上，通过消息传递实现。Hook在其消息传递过程中进行截获，从而获取消息和改变行为。例如程序在执行过程中，在系统还没有调用函数执行前，Hook先捕获该消息，获取程序的控制权，在原函数前后加入自定义方法，对实现方法进行重写，从而改变函数的执行。</a:t>
            </a:r>
            <a:endParaRPr lang="zh-CN" altLang="en-US"/>
          </a:p>
          <a:p>
            <a:pPr indent="457200">
              <a:lnSpc>
                <a:spcPct val="120000"/>
              </a:lnSpc>
            </a:pPr>
            <a:r>
              <a:rPr lang="zh-CN" altLang="en-US"/>
              <a:t>在浏览器中，Hook 操作可以通过 Tampermonkey 插件来实现，Tampermonkey 是脚本管理器油猴（Greasemonkey）中的一种，知名的油猴管理器有很多：Tampermonkey、Greasemonkey等，其中对各大浏览器平台适配的最好的就是 Tampermonkey。它是一款免费的浏览器扩展和最为流行的用户脚本管理器，它适用于 Chrome、Firefox，Microsoft Edge等 。接下来，看一下Tampermonkey 插件如何去使用。</a:t>
            </a:r>
            <a:endParaRPr lang="zh-CN" altLang="en-US"/>
          </a:p>
        </p:txBody>
      </p:sp>
      <p:sp>
        <p:nvSpPr>
          <p:cNvPr id="4" name="标题 3"/>
          <p:cNvSpPr>
            <a:spLocks noGrp="1"/>
          </p:cNvSpPr>
          <p:nvPr/>
        </p:nvSpPr>
        <p:spPr>
          <a:xfrm>
            <a:off x="699135" y="608965"/>
            <a:ext cx="4305935" cy="782320"/>
          </a:xfrm>
          <a:prstGeom prst="rect">
            <a:avLst/>
          </a:prstGeom>
        </p:spPr>
        <p:txBody>
          <a:bodyPr vert="horz"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200" spc="150">
                <a:solidFill>
                  <a:schemeClr val="tx1">
                    <a:lumMod val="65000"/>
                    <a:lumOff val="35000"/>
                  </a:schemeClr>
                </a:solidFill>
                <a:latin typeface="+mn-lt"/>
                <a:ea typeface="+mn-ea"/>
                <a:cs typeface="+mn-cs"/>
                <a:sym typeface="+mn-ea"/>
              </a:rPr>
              <a:t>JavaScript Hook</a:t>
            </a:r>
            <a:r>
              <a:rPr lang="zh-CN" altLang="en-US" sz="2200" spc="150">
                <a:solidFill>
                  <a:schemeClr val="tx1">
                    <a:lumMod val="65000"/>
                    <a:lumOff val="35000"/>
                  </a:schemeClr>
                </a:solidFill>
                <a:latin typeface="+mn-lt"/>
                <a:ea typeface="+mn-ea"/>
                <a:cs typeface="+mn-cs"/>
                <a:sym typeface="+mn-ea"/>
              </a:rPr>
              <a:t>技术的</a:t>
            </a:r>
            <a:r>
              <a:rPr lang="zh-CN" altLang="en-US" sz="2200" spc="150">
                <a:solidFill>
                  <a:schemeClr val="tx1">
                    <a:lumMod val="65000"/>
                    <a:lumOff val="35000"/>
                  </a:schemeClr>
                </a:solidFill>
                <a:latin typeface="+mn-lt"/>
                <a:ea typeface="+mn-ea"/>
                <a:cs typeface="+mn-cs"/>
                <a:sym typeface="+mn-ea"/>
              </a:rPr>
              <a:t>使用</a:t>
            </a:r>
            <a:endParaRPr lang="zh-CN" altLang="en-US" sz="22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a:off x="699135" y="1313815"/>
            <a:ext cx="4166235"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617220" y="2129155"/>
            <a:ext cx="5051425" cy="1198880"/>
          </a:xfrm>
          <a:prstGeom prst="rect">
            <a:avLst/>
          </a:prstGeom>
          <a:noFill/>
        </p:spPr>
        <p:txBody>
          <a:bodyPr wrap="square" rtlCol="0" anchor="t">
            <a:spAutoFit/>
          </a:bodyPr>
          <a:p>
            <a:pPr indent="457200"/>
            <a:r>
              <a:rPr lang="zh-CN" altLang="en-US"/>
              <a:t>将获取得到的Tampermonkey.crx 文件直接拖入 Chrome 扩展程序页面(更多-&gt;设置-&gt;扩展程序)即可。如</a:t>
            </a:r>
            <a:r>
              <a:rPr lang="zh-CN" altLang="en-US"/>
              <a:t>下图所示(前提：开启开发者模式)，点击添加扩展程序完成Tampermonkey插件安装。</a:t>
            </a:r>
            <a:endParaRPr lang="zh-CN" altLang="en-US"/>
          </a:p>
        </p:txBody>
      </p:sp>
      <p:pic>
        <p:nvPicPr>
          <p:cNvPr id="74" name="图片 74"/>
          <p:cNvPicPr>
            <a:picLocks noChangeAspect="1"/>
          </p:cNvPicPr>
          <p:nvPr/>
        </p:nvPicPr>
        <p:blipFill>
          <a:blip r:embed="rId2"/>
          <a:stretch>
            <a:fillRect/>
          </a:stretch>
        </p:blipFill>
        <p:spPr>
          <a:xfrm>
            <a:off x="708025" y="3438525"/>
            <a:ext cx="5139055" cy="2082165"/>
          </a:xfrm>
          <a:prstGeom prst="rect">
            <a:avLst/>
          </a:prstGeom>
        </p:spPr>
      </p:pic>
      <p:sp>
        <p:nvSpPr>
          <p:cNvPr id="4" name="文本框 3"/>
          <p:cNvSpPr txBox="1"/>
          <p:nvPr/>
        </p:nvSpPr>
        <p:spPr>
          <a:xfrm>
            <a:off x="6781800" y="2129155"/>
            <a:ext cx="5006340" cy="922020"/>
          </a:xfrm>
          <a:prstGeom prst="rect">
            <a:avLst/>
          </a:prstGeom>
          <a:noFill/>
        </p:spPr>
        <p:txBody>
          <a:bodyPr wrap="square" rtlCol="0" anchor="t">
            <a:spAutoFit/>
          </a:bodyPr>
          <a:p>
            <a:pPr indent="457200"/>
            <a:r>
              <a:rPr lang="zh-CN" altLang="en-US"/>
              <a:t>点击如下图所示，开启Tampermonkey插件的启动按钮，并将它在扩展程序内固定至浏览器界面。 </a:t>
            </a:r>
            <a:endParaRPr lang="zh-CN" altLang="en-US"/>
          </a:p>
        </p:txBody>
      </p:sp>
      <p:pic>
        <p:nvPicPr>
          <p:cNvPr id="75" name="图片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3438525"/>
            <a:ext cx="5006340" cy="2154555"/>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8515" y="4046220"/>
            <a:ext cx="903605" cy="803275"/>
          </a:xfrm>
          <a:prstGeom prst="rect">
            <a:avLst/>
          </a:prstGeom>
        </p:spPr>
      </p:pic>
      <p:sp>
        <p:nvSpPr>
          <p:cNvPr id="9" name="标题 3"/>
          <p:cNvSpPr>
            <a:spLocks noGrp="1"/>
          </p:cNvSpPr>
          <p:nvPr/>
        </p:nvSpPr>
        <p:spPr>
          <a:xfrm>
            <a:off x="699135" y="608965"/>
            <a:ext cx="3331845" cy="782320"/>
          </a:xfrm>
          <a:prstGeom prst="rect">
            <a:avLst/>
          </a:prstGeom>
        </p:spPr>
        <p:txBody>
          <a:bodyPr vert="horz"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200" spc="150">
                <a:solidFill>
                  <a:schemeClr val="tx1">
                    <a:lumMod val="65000"/>
                    <a:lumOff val="35000"/>
                  </a:schemeClr>
                </a:solidFill>
                <a:latin typeface="+mn-lt"/>
                <a:ea typeface="+mn-ea"/>
                <a:cs typeface="+mn-cs"/>
                <a:sym typeface="+mn-ea"/>
              </a:rPr>
              <a:t>Tampermonkey </a:t>
            </a:r>
            <a:r>
              <a:rPr lang="zh-CN" altLang="en-US" sz="2200" spc="150">
                <a:solidFill>
                  <a:schemeClr val="tx1">
                    <a:lumMod val="65000"/>
                    <a:lumOff val="35000"/>
                  </a:schemeClr>
                </a:solidFill>
                <a:latin typeface="+mn-lt"/>
                <a:ea typeface="+mn-ea"/>
                <a:cs typeface="+mn-cs"/>
                <a:sym typeface="+mn-ea"/>
              </a:rPr>
              <a:t>安装</a:t>
            </a:r>
            <a:endParaRPr lang="zh-CN" altLang="en-US" sz="22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flipV="1">
            <a:off x="699135" y="1310640"/>
            <a:ext cx="3073400"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文本占位符 2"/>
          <p:cNvSpPr>
            <a:spLocks noGrp="1"/>
          </p:cNvSpPr>
          <p:nvPr/>
        </p:nvSpPr>
        <p:spPr>
          <a:xfrm>
            <a:off x="800735" y="1579245"/>
            <a:ext cx="5356860" cy="3296285"/>
          </a:xfrm>
          <a:prstGeom prst="rect">
            <a:avLst/>
          </a:prstGeom>
        </p:spPr>
        <p:txBody>
          <a:bodyPr vert="horz" lIns="90000" tIns="46800" rIns="90000" bIns="46800" rtlCol="0">
            <a:normAutofit fontScale="90000"/>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60000"/>
              </a:lnSpc>
            </a:pPr>
            <a:r>
              <a:rPr lang="zh-CN" altLang="en-US" sz="2000" b="1" spc="0">
                <a:solidFill>
                  <a:schemeClr val="tx1"/>
                </a:solidFill>
                <a:latin typeface="+mn-lt"/>
                <a:ea typeface="+mn-ea"/>
              </a:rPr>
              <a:t>知识目标：</a:t>
            </a:r>
            <a:endParaRPr lang="zh-CN" altLang="en-US" sz="2000" b="1" spc="0">
              <a:solidFill>
                <a:schemeClr val="tx1"/>
              </a:solidFill>
              <a:latin typeface="+mn-lt"/>
              <a:ea typeface="+mn-ea"/>
            </a:endParaRPr>
          </a:p>
          <a:p>
            <a:pPr marL="285750" indent="-285750" algn="l">
              <a:lnSpc>
                <a:spcPct val="220000"/>
              </a:lnSpc>
              <a:buFont typeface="Arial" panose="020B0604020202020204" pitchFamily="34" charset="0"/>
              <a:buChar char="•"/>
            </a:pPr>
            <a:r>
              <a:rPr lang="zh-CN" altLang="en-US" b="1"/>
              <a:t></a:t>
            </a:r>
            <a:r>
              <a:rPr sz="1555" b="1"/>
              <a:t>概述动态网站的分析过程；</a:t>
            </a:r>
            <a:endParaRPr sz="1555" b="1"/>
          </a:p>
          <a:p>
            <a:pPr marL="285750" indent="-285750" algn="l">
              <a:lnSpc>
                <a:spcPct val="220000"/>
              </a:lnSpc>
              <a:buFont typeface="Arial" panose="020B0604020202020204" pitchFamily="34" charset="0"/>
              <a:buChar char="•"/>
            </a:pPr>
            <a:r>
              <a:rPr sz="1555" b="1"/>
              <a:t>概述逆向分析爬虫的过程；</a:t>
            </a:r>
            <a:endParaRPr sz="1555" b="1"/>
          </a:p>
          <a:p>
            <a:pPr marL="285750" indent="-285750" algn="l">
              <a:lnSpc>
                <a:spcPct val="220000"/>
              </a:lnSpc>
              <a:buFont typeface="Arial" panose="020B0604020202020204" pitchFamily="34" charset="0"/>
              <a:buChar char="•"/>
            </a:pPr>
            <a:r>
              <a:rPr sz="1555" b="1"/>
              <a:t>概述JavaScript Hook分析加密的过程；</a:t>
            </a:r>
            <a:endParaRPr sz="1555" b="1"/>
          </a:p>
          <a:p>
            <a:pPr marL="285750" indent="-285750" algn="l">
              <a:lnSpc>
                <a:spcPct val="220000"/>
              </a:lnSpc>
              <a:buFont typeface="Arial" panose="020B0604020202020204" pitchFamily="34" charset="0"/>
              <a:buChar char="•"/>
            </a:pPr>
            <a:r>
              <a:rPr sz="1555" b="1"/>
              <a:t>概述Ajax的工作原理；</a:t>
            </a:r>
            <a:endParaRPr sz="1555" b="1"/>
          </a:p>
          <a:p>
            <a:pPr marL="285750" indent="-285750" algn="l">
              <a:lnSpc>
                <a:spcPct val="220000"/>
              </a:lnSpc>
              <a:buFont typeface="Arial" panose="020B0604020202020204" pitchFamily="34" charset="0"/>
              <a:buChar char="•"/>
            </a:pPr>
            <a:r>
              <a:rPr sz="1555" b="1"/>
              <a:t>设计与撰写爬取动态网站数据的流程。</a:t>
            </a:r>
            <a:endParaRPr sz="1555" b="1"/>
          </a:p>
        </p:txBody>
      </p:sp>
      <p:sp>
        <p:nvSpPr>
          <p:cNvPr id="4" name="标题 3"/>
          <p:cNvSpPr>
            <a:spLocks noGrp="1"/>
          </p:cNvSpPr>
          <p:nvPr>
            <p:ph type="title"/>
          </p:nvPr>
        </p:nvSpPr>
        <p:spPr>
          <a:xfrm>
            <a:off x="699135" y="577215"/>
            <a:ext cx="3564890" cy="705485"/>
          </a:xfrm>
        </p:spPr>
        <p:txBody>
          <a:bodyPr/>
          <a:p>
            <a:r>
              <a:rPr lang="zh-CN" altLang="en-US"/>
              <a:t>动态网页</a:t>
            </a:r>
            <a:r>
              <a:rPr lang="zh-CN" altLang="en-US"/>
              <a:t>爬取</a:t>
            </a:r>
            <a:endParaRPr lang="zh-CN" altLang="en-US"/>
          </a:p>
        </p:txBody>
      </p:sp>
      <p:cxnSp>
        <p:nvCxnSpPr>
          <p:cNvPr id="6" name="直接连接符 5"/>
          <p:cNvCxnSpPr/>
          <p:nvPr/>
        </p:nvCxnSpPr>
        <p:spPr>
          <a:xfrm>
            <a:off x="800735" y="1313180"/>
            <a:ext cx="2849880" cy="10160"/>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101217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
        <p:nvSpPr>
          <p:cNvPr id="3" name="文本占位符 2"/>
          <p:cNvSpPr>
            <a:spLocks noGrp="1"/>
          </p:cNvSpPr>
          <p:nvPr/>
        </p:nvSpPr>
        <p:spPr>
          <a:xfrm>
            <a:off x="6157595" y="1579245"/>
            <a:ext cx="5704840" cy="4506595"/>
          </a:xfrm>
          <a:prstGeom prst="rect">
            <a:avLst/>
          </a:prstGeom>
        </p:spPr>
        <p:txBody>
          <a:bodyPr vert="horz" lIns="90000" tIns="46800" rIns="90000" bIns="46800" rtlCol="0">
            <a:normAutofit fontScale="90000"/>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60000"/>
              </a:lnSpc>
            </a:pPr>
            <a:r>
              <a:rPr lang="zh-CN" altLang="en-US" sz="2000" b="1" spc="0">
                <a:solidFill>
                  <a:schemeClr val="tx1"/>
                </a:solidFill>
                <a:latin typeface="+mn-lt"/>
                <a:ea typeface="+mn-ea"/>
              </a:rPr>
              <a:t>技能目标：</a:t>
            </a:r>
            <a:endParaRPr lang="zh-CN" altLang="en-US" sz="2000" b="1" spc="0">
              <a:solidFill>
                <a:schemeClr val="tx1"/>
              </a:solidFill>
              <a:latin typeface="+mn-lt"/>
              <a:ea typeface="+mn-ea"/>
            </a:endParaRPr>
          </a:p>
          <a:p>
            <a:pPr marL="285750" indent="-285750" algn="l">
              <a:lnSpc>
                <a:spcPct val="220000"/>
              </a:lnSpc>
              <a:buFont typeface="Arial" panose="020B0604020202020204" pitchFamily="34" charset="0"/>
              <a:buChar char="•"/>
            </a:pPr>
            <a:r>
              <a:rPr lang="zh-CN" altLang="en-US" b="1"/>
              <a:t></a:t>
            </a:r>
            <a:r>
              <a:rPr sz="1555" b="1"/>
              <a:t>能使用浏览器工具分析动态网站；</a:t>
            </a:r>
            <a:endParaRPr sz="1555" b="1"/>
          </a:p>
          <a:p>
            <a:pPr marL="285750" indent="-285750" algn="l">
              <a:lnSpc>
                <a:spcPct val="220000"/>
              </a:lnSpc>
              <a:buFont typeface="Arial" panose="020B0604020202020204" pitchFamily="34" charset="0"/>
              <a:buChar char="•"/>
            </a:pPr>
            <a:r>
              <a:rPr sz="1555" b="1"/>
              <a:t>能使用JavaScript Hook来分析加密；</a:t>
            </a:r>
            <a:endParaRPr sz="1555" b="1"/>
          </a:p>
          <a:p>
            <a:pPr marL="285750" indent="-285750" algn="l">
              <a:lnSpc>
                <a:spcPct val="220000"/>
              </a:lnSpc>
              <a:buFont typeface="Arial" panose="020B0604020202020204" pitchFamily="34" charset="0"/>
              <a:buChar char="•"/>
            </a:pPr>
            <a:r>
              <a:rPr sz="1555" b="1"/>
              <a:t>能安装与使用Pyexecjs库；</a:t>
            </a:r>
            <a:endParaRPr sz="1555" b="1"/>
          </a:p>
          <a:p>
            <a:pPr marL="285750" indent="-285750" algn="l">
              <a:lnSpc>
                <a:spcPct val="220000"/>
              </a:lnSpc>
              <a:buFont typeface="Arial" panose="020B0604020202020204" pitchFamily="34" charset="0"/>
              <a:buChar char="•"/>
            </a:pPr>
            <a:r>
              <a:rPr sz="1555" b="1"/>
              <a:t>能使用Pyexecjs库调用JavaScript完成爬虫任务；</a:t>
            </a:r>
            <a:endParaRPr sz="1555" b="1"/>
          </a:p>
          <a:p>
            <a:pPr marL="285750" indent="-285750" algn="l">
              <a:lnSpc>
                <a:spcPct val="220000"/>
              </a:lnSpc>
              <a:buFont typeface="Arial" panose="020B0604020202020204" pitchFamily="34" charset="0"/>
              <a:buChar char="•"/>
            </a:pPr>
            <a:r>
              <a:rPr sz="1555" b="1"/>
              <a:t>能使用Selenium中的find_element定位网站内容的位置；</a:t>
            </a:r>
            <a:endParaRPr sz="1555" b="1"/>
          </a:p>
          <a:p>
            <a:pPr marL="285750" indent="-285750" algn="l">
              <a:lnSpc>
                <a:spcPct val="220000"/>
              </a:lnSpc>
              <a:buFont typeface="Arial" panose="020B0604020202020204" pitchFamily="34" charset="0"/>
              <a:buChar char="•"/>
            </a:pPr>
            <a:r>
              <a:rPr sz="1555" b="1"/>
              <a:t>能使用Selenium库来爬取动态网站；</a:t>
            </a:r>
            <a:endParaRPr sz="1555" b="1"/>
          </a:p>
          <a:p>
            <a:pPr marL="285750" indent="-285750" algn="l">
              <a:lnSpc>
                <a:spcPct val="220000"/>
              </a:lnSpc>
              <a:buFont typeface="Arial" panose="020B0604020202020204" pitchFamily="34" charset="0"/>
              <a:buChar char="•"/>
            </a:pPr>
            <a:r>
              <a:rPr sz="1555" b="1"/>
              <a:t>能使用逆向分析完成既定爬取任务。</a:t>
            </a:r>
            <a:endParaRPr sz="1555" b="1"/>
          </a:p>
        </p:txBody>
      </p:sp>
    </p:spTree>
    <p:custDataLst>
      <p:tags r:id="rId2"/>
    </p:custDataLst>
  </p:cSld>
  <p:clrMapOvr>
    <a:masterClrMapping/>
  </p:clrMapOvr>
  <p:timing>
    <p:tnLst>
      <p:par>
        <p:cTn id="1" dur="indefinite" restart="never" nodeType="tmRoot"/>
      </p:par>
    </p:tnLst>
    <p:bldLst>
      <p:bldP spid="5" grpId="0"/>
      <p:bldP spid="5"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64945"/>
            <a:ext cx="11249025" cy="645160"/>
          </a:xfrm>
          <a:prstGeom prst="rect">
            <a:avLst/>
          </a:prstGeom>
          <a:noFill/>
        </p:spPr>
        <p:txBody>
          <a:bodyPr wrap="square" rtlCol="0" anchor="t">
            <a:spAutoFit/>
          </a:bodyPr>
          <a:p>
            <a:pPr indent="457200"/>
            <a:r>
              <a:rPr lang="zh-CN" altLang="en-US"/>
              <a:t>固定好后，如下图</a:t>
            </a:r>
            <a:r>
              <a:rPr lang="en-US" altLang="zh-CN"/>
              <a:t>A</a:t>
            </a:r>
            <a:r>
              <a:rPr lang="zh-CN" altLang="en-US"/>
              <a:t>所示，点击固定的Tampermonkey，即可进入管理面板进行Tampermonkey插件的管理。如下图</a:t>
            </a:r>
            <a:r>
              <a:rPr lang="en-US" altLang="zh-CN"/>
              <a:t>B</a:t>
            </a:r>
            <a:r>
              <a:rPr lang="zh-CN" altLang="en-US"/>
              <a:t>所示：</a:t>
            </a:r>
            <a:endParaRPr lang="zh-CN" altLang="en-US"/>
          </a:p>
        </p:txBody>
      </p:sp>
      <p:pic>
        <p:nvPicPr>
          <p:cNvPr id="76" name="图片 76"/>
          <p:cNvPicPr>
            <a:picLocks noChangeAspect="1"/>
          </p:cNvPicPr>
          <p:nvPr/>
        </p:nvPicPr>
        <p:blipFill>
          <a:blip r:embed="rId2"/>
          <a:stretch>
            <a:fillRect/>
          </a:stretch>
        </p:blipFill>
        <p:spPr>
          <a:xfrm>
            <a:off x="608330" y="2375535"/>
            <a:ext cx="5591175" cy="2407920"/>
          </a:xfrm>
          <a:prstGeom prst="rect">
            <a:avLst/>
          </a:prstGeom>
        </p:spPr>
      </p:pic>
      <p:pic>
        <p:nvPicPr>
          <p:cNvPr id="77" name="图片 77"/>
          <p:cNvPicPr>
            <a:picLocks noChangeAspect="1"/>
          </p:cNvPicPr>
          <p:nvPr/>
        </p:nvPicPr>
        <p:blipFill>
          <a:blip r:embed="rId3"/>
          <a:stretch>
            <a:fillRect/>
          </a:stretch>
        </p:blipFill>
        <p:spPr>
          <a:xfrm>
            <a:off x="5581015" y="3987165"/>
            <a:ext cx="6276975" cy="1879600"/>
          </a:xfrm>
          <a:prstGeom prst="rect">
            <a:avLst/>
          </a:prstGeom>
        </p:spPr>
      </p:pic>
      <p:sp>
        <p:nvSpPr>
          <p:cNvPr id="3" name="文本框 2"/>
          <p:cNvSpPr txBox="1"/>
          <p:nvPr/>
        </p:nvSpPr>
        <p:spPr>
          <a:xfrm>
            <a:off x="3044190" y="4783455"/>
            <a:ext cx="720090" cy="368300"/>
          </a:xfrm>
          <a:prstGeom prst="rect">
            <a:avLst/>
          </a:prstGeom>
          <a:noFill/>
        </p:spPr>
        <p:txBody>
          <a:bodyPr wrap="square" rtlCol="0">
            <a:spAutoFit/>
          </a:bodyPr>
          <a:p>
            <a:r>
              <a:rPr lang="zh-CN" altLang="en-US"/>
              <a:t>图</a:t>
            </a:r>
            <a:r>
              <a:rPr lang="en-US" altLang="zh-CN"/>
              <a:t>A</a:t>
            </a:r>
            <a:endParaRPr lang="en-US" altLang="zh-CN"/>
          </a:p>
        </p:txBody>
      </p:sp>
      <p:sp>
        <p:nvSpPr>
          <p:cNvPr id="4" name="文本框 3"/>
          <p:cNvSpPr txBox="1"/>
          <p:nvPr/>
        </p:nvSpPr>
        <p:spPr>
          <a:xfrm>
            <a:off x="8510270" y="5866765"/>
            <a:ext cx="673735" cy="368300"/>
          </a:xfrm>
          <a:prstGeom prst="rect">
            <a:avLst/>
          </a:prstGeom>
          <a:noFill/>
        </p:spPr>
        <p:txBody>
          <a:bodyPr wrap="square" rtlCol="0">
            <a:spAutoFit/>
          </a:bodyPr>
          <a:p>
            <a:r>
              <a:rPr lang="zh-CN" altLang="en-US"/>
              <a:t>图</a:t>
            </a:r>
            <a:r>
              <a:rPr lang="en-US" altLang="zh-CN"/>
              <a:t>B</a:t>
            </a:r>
            <a:endParaRPr lang="en-US" altLang="zh-CN"/>
          </a:p>
        </p:txBody>
      </p:sp>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20000">
            <a:off x="6020435" y="3117850"/>
            <a:ext cx="922020" cy="922020"/>
          </a:xfrm>
          <a:prstGeom prst="rect">
            <a:avLst/>
          </a:prstGeom>
        </p:spPr>
      </p:pic>
      <p:sp>
        <p:nvSpPr>
          <p:cNvPr id="9" name="标题 3"/>
          <p:cNvSpPr>
            <a:spLocks noGrp="1"/>
          </p:cNvSpPr>
          <p:nvPr/>
        </p:nvSpPr>
        <p:spPr>
          <a:xfrm>
            <a:off x="699135" y="608965"/>
            <a:ext cx="3796030" cy="782320"/>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固定</a:t>
            </a:r>
            <a:r>
              <a:rPr lang="en-US" altLang="zh-CN" sz="2200" spc="150">
                <a:solidFill>
                  <a:schemeClr val="tx1">
                    <a:lumMod val="65000"/>
                    <a:lumOff val="35000"/>
                  </a:schemeClr>
                </a:solidFill>
                <a:latin typeface="+mn-lt"/>
                <a:ea typeface="+mn-ea"/>
                <a:cs typeface="+mn-cs"/>
                <a:sym typeface="+mn-ea"/>
              </a:rPr>
              <a:t>Tampermonkey</a:t>
            </a:r>
            <a:r>
              <a:rPr lang="zh-CN" altLang="en-US" sz="2200" spc="150">
                <a:solidFill>
                  <a:schemeClr val="tx1">
                    <a:lumMod val="65000"/>
                    <a:lumOff val="35000"/>
                  </a:schemeClr>
                </a:solidFill>
                <a:latin typeface="+mn-lt"/>
                <a:ea typeface="+mn-ea"/>
                <a:cs typeface="+mn-cs"/>
                <a:sym typeface="+mn-ea"/>
              </a:rPr>
              <a:t>插件</a:t>
            </a:r>
            <a:r>
              <a:rPr lang="en-US" altLang="zh-CN" sz="2200" spc="150">
                <a:solidFill>
                  <a:schemeClr val="tx1">
                    <a:lumMod val="65000"/>
                    <a:lumOff val="35000"/>
                  </a:schemeClr>
                </a:solidFill>
                <a:latin typeface="+mn-lt"/>
                <a:ea typeface="+mn-ea"/>
                <a:cs typeface="+mn-cs"/>
                <a:sym typeface="+mn-ea"/>
              </a:rPr>
              <a:t> </a:t>
            </a:r>
            <a:endParaRPr lang="zh-CN" altLang="en-US" sz="22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a:off x="699135" y="1313815"/>
            <a:ext cx="356997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94485"/>
            <a:ext cx="7933055" cy="368300"/>
          </a:xfrm>
          <a:prstGeom prst="rect">
            <a:avLst/>
          </a:prstGeom>
          <a:noFill/>
        </p:spPr>
        <p:txBody>
          <a:bodyPr wrap="square" rtlCol="0" anchor="t">
            <a:spAutoFit/>
          </a:bodyPr>
          <a:p>
            <a:r>
              <a:rPr lang="zh-CN" altLang="en-US"/>
              <a:t>已完成Tampermonkey插件的安装，下面介绍一下脚本中注释的作用：</a:t>
            </a:r>
            <a:endParaRPr lang="zh-CN" altLang="en-US"/>
          </a:p>
        </p:txBody>
      </p:sp>
      <p:pic>
        <p:nvPicPr>
          <p:cNvPr id="3" name="C9F754DE-2CAD-44b6-B708-469DEB6407EB-2" descr="wpp"/>
          <p:cNvPicPr>
            <a:picLocks noChangeAspect="1"/>
          </p:cNvPicPr>
          <p:nvPr/>
        </p:nvPicPr>
        <p:blipFill>
          <a:blip r:embed="rId2"/>
          <a:stretch>
            <a:fillRect/>
          </a:stretch>
        </p:blipFill>
        <p:spPr>
          <a:xfrm>
            <a:off x="608330" y="2138045"/>
            <a:ext cx="11272520" cy="3891915"/>
          </a:xfrm>
          <a:prstGeom prst="rect">
            <a:avLst/>
          </a:prstGeom>
        </p:spPr>
      </p:pic>
      <p:sp>
        <p:nvSpPr>
          <p:cNvPr id="9" name="标题 3"/>
          <p:cNvSpPr>
            <a:spLocks noGrp="1"/>
          </p:cNvSpPr>
          <p:nvPr/>
        </p:nvSpPr>
        <p:spPr>
          <a:xfrm>
            <a:off x="699135" y="608965"/>
            <a:ext cx="4105275" cy="782320"/>
          </a:xfrm>
          <a:prstGeom prst="rect">
            <a:avLst/>
          </a:prstGeom>
        </p:spPr>
        <p:txBody>
          <a:bodyPr vert="horz"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200" spc="150">
                <a:solidFill>
                  <a:schemeClr val="tx1">
                    <a:lumMod val="65000"/>
                    <a:lumOff val="35000"/>
                  </a:schemeClr>
                </a:solidFill>
                <a:latin typeface="+mn-lt"/>
                <a:ea typeface="+mn-ea"/>
                <a:cs typeface="+mn-cs"/>
                <a:sym typeface="+mn-ea"/>
              </a:rPr>
              <a:t>Tampermonkey </a:t>
            </a:r>
            <a:r>
              <a:rPr lang="zh-CN" altLang="en-US" sz="2200" spc="150">
                <a:solidFill>
                  <a:schemeClr val="tx1">
                    <a:lumMod val="65000"/>
                    <a:lumOff val="35000"/>
                  </a:schemeClr>
                </a:solidFill>
                <a:latin typeface="+mn-lt"/>
                <a:ea typeface="+mn-ea"/>
                <a:cs typeface="+mn-cs"/>
                <a:sym typeface="+mn-ea"/>
              </a:rPr>
              <a:t>参数</a:t>
            </a:r>
            <a:r>
              <a:rPr lang="zh-CN" altLang="en-US" sz="2200" spc="150">
                <a:solidFill>
                  <a:schemeClr val="tx1">
                    <a:lumMod val="65000"/>
                    <a:lumOff val="35000"/>
                  </a:schemeClr>
                </a:solidFill>
                <a:latin typeface="+mn-lt"/>
                <a:ea typeface="+mn-ea"/>
                <a:cs typeface="+mn-cs"/>
                <a:sym typeface="+mn-ea"/>
              </a:rPr>
              <a:t>解析</a:t>
            </a:r>
            <a:endParaRPr lang="zh-CN" altLang="en-US" sz="22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a:off x="752475" y="1313815"/>
            <a:ext cx="363093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608330" y="1631950"/>
            <a:ext cx="11249025" cy="922020"/>
          </a:xfrm>
          <a:prstGeom prst="rect">
            <a:avLst/>
          </a:prstGeom>
          <a:noFill/>
        </p:spPr>
        <p:txBody>
          <a:bodyPr wrap="square" rtlCol="0" anchor="t">
            <a:spAutoFit/>
          </a:bodyPr>
          <a:p>
            <a:pPr indent="457200"/>
            <a:r>
              <a:rPr lang="zh-CN" altLang="en-US"/>
              <a:t>以下脚本实现（http://121.5.74.22:8080/BD-PC/zhaopin.html ）网站每隔10秒，自动点击下一页的操作。脚本的执行逻辑：通过@match匹配到网站；通过localhost.hostname获取网站的主机名；如果是相应的主机，获取得到网页中命名为.btn-next的下一页元素；发起点击操作。代码如下：</a:t>
            </a:r>
            <a:endParaRPr lang="zh-CN" altLang="en-US"/>
          </a:p>
        </p:txBody>
      </p:sp>
      <p:sp>
        <p:nvSpPr>
          <p:cNvPr id="4" name="文本框 3"/>
          <p:cNvSpPr txBox="1"/>
          <p:nvPr/>
        </p:nvSpPr>
        <p:spPr>
          <a:xfrm>
            <a:off x="608330" y="2731770"/>
            <a:ext cx="7199630" cy="3692525"/>
          </a:xfrm>
          <a:prstGeom prst="rect">
            <a:avLst/>
          </a:prstGeom>
          <a:solidFill>
            <a:srgbClr val="D9D9D9"/>
          </a:solidFill>
        </p:spPr>
        <p:txBody>
          <a:bodyPr wrap="square" rtlCol="0" anchor="t">
            <a:spAutoFit/>
          </a:bodyPr>
          <a:p>
            <a:r>
              <a:rPr lang="zh-CN" altLang="en-US"/>
              <a:t>// ==UserScript==</a:t>
            </a:r>
            <a:endParaRPr lang="zh-CN" altLang="en-US"/>
          </a:p>
          <a:p>
            <a:r>
              <a:rPr lang="zh-CN" altLang="en-US"/>
              <a:t>// @name         自动点击下一页</a:t>
            </a:r>
            <a:endParaRPr lang="zh-CN" altLang="en-US"/>
          </a:p>
          <a:p>
            <a:r>
              <a:rPr lang="zh-CN" altLang="en-US"/>
              <a:t>// @namespace    http://tampermonkey.net/</a:t>
            </a:r>
            <a:endParaRPr lang="zh-CN" altLang="en-US"/>
          </a:p>
          <a:p>
            <a:r>
              <a:rPr lang="zh-CN" altLang="en-US"/>
              <a:t>// @version      0.1</a:t>
            </a:r>
            <a:endParaRPr lang="zh-CN" altLang="en-US"/>
          </a:p>
          <a:p>
            <a:r>
              <a:rPr lang="zh-CN" altLang="en-US"/>
              <a:t>// @description  auto click</a:t>
            </a:r>
            <a:endParaRPr lang="zh-CN" altLang="en-US"/>
          </a:p>
          <a:p>
            <a:r>
              <a:rPr lang="zh-CN" altLang="en-US"/>
              <a:t>// @author       Jason Yao</a:t>
            </a:r>
            <a:endParaRPr lang="zh-CN" altLang="en-US"/>
          </a:p>
          <a:p>
            <a:r>
              <a:rPr lang="zh-CN" altLang="en-US"/>
              <a:t>// @match        http://121.5.74.22:8080/BD-PC/zhaopin.html</a:t>
            </a:r>
            <a:endParaRPr lang="zh-CN" altLang="en-US"/>
          </a:p>
          <a:p>
            <a:r>
              <a:rPr lang="zh-CN" altLang="en-US"/>
              <a:t>// @grant        GM_log</a:t>
            </a:r>
            <a:endParaRPr lang="zh-CN" altLang="en-US"/>
          </a:p>
          <a:p>
            <a:r>
              <a:rPr lang="zh-CN" altLang="en-US"/>
              <a:t>// ==/UserScript==</a:t>
            </a:r>
            <a:endParaRPr lang="zh-CN" altLang="en-US"/>
          </a:p>
          <a:p>
            <a:endParaRPr lang="zh-CN" altLang="en-US"/>
          </a:p>
          <a:p>
            <a:r>
              <a:rPr lang="zh-CN" altLang="en-US"/>
              <a:t>(function() {</a:t>
            </a:r>
            <a:endParaRPr lang="zh-CN" altLang="en-US"/>
          </a:p>
          <a:p>
            <a:r>
              <a:rPr lang="zh-CN" altLang="en-US"/>
              <a:t>    'use strict';</a:t>
            </a:r>
            <a:endParaRPr lang="zh-CN" altLang="en-US"/>
          </a:p>
          <a:p>
            <a:r>
              <a:rPr lang="zh-CN" altLang="en-US"/>
              <a:t>    console.log("location.hostname:",location.hostname)</a:t>
            </a:r>
            <a:endParaRPr lang="zh-CN" altLang="en-US"/>
          </a:p>
        </p:txBody>
      </p:sp>
      <p:sp>
        <p:nvSpPr>
          <p:cNvPr id="9" name="标题 3"/>
          <p:cNvSpPr>
            <a:spLocks noGrp="1"/>
          </p:cNvSpPr>
          <p:nvPr/>
        </p:nvSpPr>
        <p:spPr>
          <a:xfrm>
            <a:off x="699135" y="608965"/>
            <a:ext cx="4470400" cy="782320"/>
          </a:xfrm>
          <a:prstGeom prst="rect">
            <a:avLst/>
          </a:prstGeom>
        </p:spPr>
        <p:txBody>
          <a:bodyPr vert="horz"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使用</a:t>
            </a:r>
            <a:r>
              <a:rPr lang="en-US" altLang="zh-CN" sz="2200" spc="150">
                <a:solidFill>
                  <a:schemeClr val="tx1">
                    <a:lumMod val="65000"/>
                    <a:lumOff val="35000"/>
                  </a:schemeClr>
                </a:solidFill>
                <a:latin typeface="+mn-lt"/>
                <a:ea typeface="+mn-ea"/>
                <a:cs typeface="+mn-cs"/>
                <a:sym typeface="+mn-ea"/>
              </a:rPr>
              <a:t>Tampermonkey </a:t>
            </a:r>
            <a:r>
              <a:rPr lang="zh-CN" altLang="en-US" sz="2200" spc="150">
                <a:solidFill>
                  <a:schemeClr val="tx1">
                    <a:lumMod val="65000"/>
                    <a:lumOff val="35000"/>
                  </a:schemeClr>
                </a:solidFill>
                <a:latin typeface="+mn-lt"/>
                <a:ea typeface="+mn-ea"/>
                <a:cs typeface="+mn-cs"/>
                <a:sym typeface="+mn-ea"/>
              </a:rPr>
              <a:t>扩展</a:t>
            </a:r>
            <a:r>
              <a:rPr lang="zh-CN" altLang="en-US" sz="2200" spc="150">
                <a:solidFill>
                  <a:schemeClr val="tx1">
                    <a:lumMod val="65000"/>
                    <a:lumOff val="35000"/>
                  </a:schemeClr>
                </a:solidFill>
                <a:latin typeface="+mn-lt"/>
                <a:ea typeface="+mn-ea"/>
                <a:cs typeface="+mn-cs"/>
                <a:sym typeface="+mn-ea"/>
              </a:rPr>
              <a:t>脚本</a:t>
            </a:r>
            <a:endParaRPr lang="zh-CN" altLang="en-US" sz="22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a:off x="699135" y="1313815"/>
            <a:ext cx="431165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83055"/>
            <a:ext cx="6950075" cy="3415030"/>
          </a:xfrm>
          <a:prstGeom prst="rect">
            <a:avLst/>
          </a:prstGeom>
          <a:solidFill>
            <a:srgbClr val="D9D9D9"/>
          </a:solidFill>
        </p:spPr>
        <p:txBody>
          <a:bodyPr wrap="square" rtlCol="0" anchor="t">
            <a:spAutoFit/>
          </a:bodyPr>
          <a:p>
            <a:r>
              <a:rPr lang="zh-CN" altLang="en-US">
                <a:sym typeface="+mn-ea"/>
              </a:rPr>
              <a:t>#121.5.74.22  是www.techlabplt.com所对应的IP地址，此处需要使用IP地址</a:t>
            </a:r>
            <a:endParaRPr lang="zh-CN" altLang="en-US"/>
          </a:p>
          <a:p>
            <a:r>
              <a:rPr lang="zh-CN" altLang="en-US">
                <a:sym typeface="+mn-ea"/>
              </a:rPr>
              <a:t>    if(location.hostname == "121.5.74.22  "){  </a:t>
            </a:r>
            <a:endParaRPr lang="zh-CN" altLang="en-US"/>
          </a:p>
          <a:p>
            <a:r>
              <a:rPr lang="zh-CN" altLang="en-US">
                <a:sym typeface="+mn-ea"/>
              </a:rPr>
              <a:t>        setInterval(() =&gt; {</a:t>
            </a:r>
            <a:endParaRPr lang="zh-CN" altLang="en-US"/>
          </a:p>
          <a:p>
            <a:r>
              <a:rPr lang="zh-CN" altLang="en-US">
                <a:sym typeface="+mn-ea"/>
              </a:rPr>
              <a:t>            const next_element = document.querySelector(".btn-next")</a:t>
            </a:r>
            <a:endParaRPr lang="zh-CN" altLang="en-US"/>
          </a:p>
          <a:p>
            <a:r>
              <a:rPr lang="zh-CN" altLang="en-US">
                <a:sym typeface="+mn-ea"/>
              </a:rPr>
              <a:t>            if(next_element){</a:t>
            </a:r>
            <a:endParaRPr lang="zh-CN" altLang="en-US"/>
          </a:p>
          <a:p>
            <a:r>
              <a:rPr lang="zh-CN" altLang="en-US">
                <a:sym typeface="+mn-ea"/>
              </a:rPr>
              <a:t>                GM_log("元素存在，点击下一页。。。")</a:t>
            </a:r>
            <a:endParaRPr lang="zh-CN" altLang="en-US"/>
          </a:p>
          <a:p>
            <a:r>
              <a:rPr lang="zh-CN" altLang="en-US">
                <a:sym typeface="+mn-ea"/>
              </a:rPr>
              <a:t>                next_element.click();</a:t>
            </a:r>
            <a:endParaRPr lang="zh-CN" altLang="en-US"/>
          </a:p>
          <a:p>
            <a:r>
              <a:rPr lang="zh-CN" altLang="en-US">
                <a:sym typeface="+mn-ea"/>
              </a:rPr>
              <a:t>            }</a:t>
            </a:r>
            <a:endParaRPr lang="zh-CN" altLang="en-US"/>
          </a:p>
          <a:p>
            <a:r>
              <a:rPr lang="zh-CN" altLang="en-US">
                <a:sym typeface="+mn-ea"/>
              </a:rPr>
              <a:t>        }, 10000);</a:t>
            </a:r>
            <a:endParaRPr lang="zh-CN" altLang="en-US"/>
          </a:p>
          <a:p>
            <a:r>
              <a:rPr lang="zh-CN" altLang="en-US">
                <a:sym typeface="+mn-ea"/>
              </a:rPr>
              <a:t>    }</a:t>
            </a:r>
            <a:endParaRPr lang="zh-CN" altLang="en-US"/>
          </a:p>
          <a:p>
            <a:r>
              <a:rPr lang="zh-CN" altLang="en-US">
                <a:sym typeface="+mn-ea"/>
              </a:rPr>
              <a:t>})()</a:t>
            </a:r>
            <a:endParaRPr lang="zh-CN" altLang="en-US">
              <a:sym typeface="+mn-ea"/>
            </a:endParaRPr>
          </a:p>
        </p:txBody>
      </p:sp>
      <p:sp>
        <p:nvSpPr>
          <p:cNvPr id="9" name="标题 3"/>
          <p:cNvSpPr>
            <a:spLocks noGrp="1"/>
          </p:cNvSpPr>
          <p:nvPr/>
        </p:nvSpPr>
        <p:spPr>
          <a:xfrm>
            <a:off x="699135" y="608965"/>
            <a:ext cx="4470400" cy="782320"/>
          </a:xfrm>
          <a:prstGeom prst="rect">
            <a:avLst/>
          </a:prstGeom>
        </p:spPr>
        <p:txBody>
          <a:bodyPr vert="horz" lIns="90170" tIns="46990" rIns="90170" bIns="46990" rtlCol="0" anchor="ctr" anchorCtr="0">
            <a:normAutofit lnSpcReduction="1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使用</a:t>
            </a:r>
            <a:r>
              <a:rPr lang="en-US" altLang="zh-CN" sz="2200" spc="150">
                <a:solidFill>
                  <a:schemeClr val="tx1">
                    <a:lumMod val="65000"/>
                    <a:lumOff val="35000"/>
                  </a:schemeClr>
                </a:solidFill>
                <a:latin typeface="+mn-lt"/>
                <a:ea typeface="+mn-ea"/>
                <a:cs typeface="+mn-cs"/>
                <a:sym typeface="+mn-ea"/>
              </a:rPr>
              <a:t>Tampermonkey </a:t>
            </a:r>
            <a:r>
              <a:rPr lang="zh-CN" altLang="en-US" sz="2200" spc="150">
                <a:solidFill>
                  <a:schemeClr val="tx1">
                    <a:lumMod val="65000"/>
                    <a:lumOff val="35000"/>
                  </a:schemeClr>
                </a:solidFill>
                <a:latin typeface="+mn-lt"/>
                <a:ea typeface="+mn-ea"/>
                <a:cs typeface="+mn-cs"/>
                <a:sym typeface="+mn-ea"/>
              </a:rPr>
              <a:t>扩展</a:t>
            </a:r>
            <a:r>
              <a:rPr lang="zh-CN" altLang="en-US" sz="2200" spc="150">
                <a:solidFill>
                  <a:schemeClr val="tx1">
                    <a:lumMod val="65000"/>
                    <a:lumOff val="35000"/>
                  </a:schemeClr>
                </a:solidFill>
                <a:latin typeface="+mn-lt"/>
                <a:ea typeface="+mn-ea"/>
                <a:cs typeface="+mn-cs"/>
                <a:sym typeface="+mn-ea"/>
              </a:rPr>
              <a:t>脚本</a:t>
            </a:r>
            <a:endParaRPr lang="zh-CN" altLang="en-US" sz="22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a:off x="699135" y="1313815"/>
            <a:ext cx="431165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304800"/>
            <a:ext cx="4718685" cy="100901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网站加密与</a:t>
            </a:r>
            <a:r>
              <a:rPr lang="en-US" altLang="zh-CN" sz="2200" spc="150">
                <a:solidFill>
                  <a:schemeClr val="tx1">
                    <a:lumMod val="65000"/>
                    <a:lumOff val="35000"/>
                  </a:schemeClr>
                </a:solidFill>
                <a:latin typeface="+mn-lt"/>
                <a:ea typeface="+mn-ea"/>
                <a:cs typeface="+mn-cs"/>
                <a:sym typeface="+mn-ea"/>
              </a:rPr>
              <a:t>JavaScrip</a:t>
            </a:r>
            <a:r>
              <a:rPr lang="en-US" altLang="zh-CN" sz="2200" spc="150">
                <a:solidFill>
                  <a:schemeClr val="tx1">
                    <a:lumMod val="65000"/>
                    <a:lumOff val="35000"/>
                  </a:schemeClr>
                </a:solidFill>
                <a:latin typeface="+mn-lt"/>
                <a:ea typeface="+mn-ea"/>
                <a:cs typeface="+mn-cs"/>
                <a:sym typeface="+mn-ea"/>
              </a:rPr>
              <a:t>t Hook</a:t>
            </a:r>
            <a:endParaRPr lang="en-US" altLang="zh-CN" sz="22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72465" y="1110615"/>
            <a:ext cx="4027805" cy="2095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pic>
        <p:nvPicPr>
          <p:cNvPr id="58" name="图片 58"/>
          <p:cNvPicPr>
            <a:picLocks noChangeAspect="1"/>
          </p:cNvPicPr>
          <p:nvPr/>
        </p:nvPicPr>
        <p:blipFill>
          <a:blip r:embed="rId2"/>
          <a:stretch>
            <a:fillRect/>
          </a:stretch>
        </p:blipFill>
        <p:spPr>
          <a:xfrm>
            <a:off x="608330" y="2430780"/>
            <a:ext cx="5615305" cy="2684145"/>
          </a:xfrm>
          <a:prstGeom prst="rect">
            <a:avLst/>
          </a:prstGeom>
        </p:spPr>
      </p:pic>
      <p:sp>
        <p:nvSpPr>
          <p:cNvPr id="2" name="文本框 1"/>
          <p:cNvSpPr txBox="1"/>
          <p:nvPr/>
        </p:nvSpPr>
        <p:spPr>
          <a:xfrm>
            <a:off x="608330" y="1765935"/>
            <a:ext cx="2304415" cy="368300"/>
          </a:xfrm>
          <a:prstGeom prst="rect">
            <a:avLst/>
          </a:prstGeom>
          <a:noFill/>
        </p:spPr>
        <p:txBody>
          <a:bodyPr wrap="square" rtlCol="0">
            <a:spAutoFit/>
          </a:bodyPr>
          <a:p>
            <a:r>
              <a:rPr lang="zh-CN" altLang="en-US"/>
              <a:t>自动点击</a:t>
            </a:r>
            <a:r>
              <a:rPr lang="zh-CN" altLang="en-US"/>
              <a:t>下一页：</a:t>
            </a:r>
            <a:endParaRPr lang="zh-CN" altLang="en-US"/>
          </a:p>
        </p:txBody>
      </p:sp>
      <p:pic>
        <p:nvPicPr>
          <p:cNvPr id="61" name="图片 61"/>
          <p:cNvPicPr>
            <a:picLocks noChangeAspect="1"/>
          </p:cNvPicPr>
          <p:nvPr/>
        </p:nvPicPr>
        <p:blipFill>
          <a:blip r:embed="rId3"/>
          <a:stretch>
            <a:fillRect/>
          </a:stretch>
        </p:blipFill>
        <p:spPr>
          <a:xfrm>
            <a:off x="6744970" y="2430463"/>
            <a:ext cx="5274310" cy="2807335"/>
          </a:xfrm>
          <a:prstGeom prst="rect">
            <a:avLst/>
          </a:prstGeom>
        </p:spPr>
      </p:pic>
      <p:sp>
        <p:nvSpPr>
          <p:cNvPr id="3" name="文本框 2"/>
          <p:cNvSpPr txBox="1"/>
          <p:nvPr/>
        </p:nvSpPr>
        <p:spPr>
          <a:xfrm>
            <a:off x="6744970" y="1765935"/>
            <a:ext cx="1794510" cy="368300"/>
          </a:xfrm>
          <a:prstGeom prst="rect">
            <a:avLst/>
          </a:prstGeom>
          <a:noFill/>
        </p:spPr>
        <p:txBody>
          <a:bodyPr wrap="square" rtlCol="0">
            <a:spAutoFit/>
          </a:bodyPr>
          <a:p>
            <a:r>
              <a:rPr lang="zh-CN" altLang="en-US"/>
              <a:t>控制台</a:t>
            </a:r>
            <a:r>
              <a:rPr lang="zh-CN" altLang="en-US"/>
              <a:t>输出：</a:t>
            </a:r>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469640" y="2761615"/>
            <a:ext cx="7168515" cy="1568450"/>
          </a:xfrm>
          <a:prstGeom prst="rect">
            <a:avLst/>
          </a:prstGeom>
          <a:noFill/>
        </p:spPr>
        <p:txBody>
          <a:bodyPr wrap="square" rtlCol="0">
            <a:spAutoFit/>
          </a:bodyPr>
          <a:p>
            <a:r>
              <a:rPr lang="zh-CN" altLang="en-US" sz="4800" b="1"/>
              <a:t>任务</a:t>
            </a:r>
            <a:r>
              <a:rPr lang="en-US" altLang="zh-CN" sz="4800" b="1"/>
              <a:t>4.1.3  </a:t>
            </a:r>
            <a:endParaRPr lang="en-US" altLang="zh-CN" sz="4800" b="1"/>
          </a:p>
          <a:p>
            <a:r>
              <a:rPr lang="en-US" altLang="zh-CN" sz="4800" b="1"/>
              <a:t>Pyexecjs</a:t>
            </a:r>
            <a:r>
              <a:rPr lang="zh-CN" altLang="en-US" sz="4800" b="1"/>
              <a:t>库的</a:t>
            </a:r>
            <a:r>
              <a:rPr lang="zh-CN" altLang="en-US" sz="4800" b="1"/>
              <a:t>使用</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37312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Pyexecjs</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92860"/>
            <a:ext cx="3136900" cy="2095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643380"/>
            <a:ext cx="11113770" cy="922020"/>
          </a:xfrm>
          <a:prstGeom prst="rect">
            <a:avLst/>
          </a:prstGeom>
          <a:noFill/>
        </p:spPr>
        <p:txBody>
          <a:bodyPr wrap="square" rtlCol="0" anchor="t">
            <a:spAutoFit/>
          </a:bodyPr>
          <a:p>
            <a:pPr indent="457200"/>
            <a:r>
              <a:rPr lang="zh-CN" altLang="en-US"/>
              <a:t>Pyexecjs库主要作用就是将前端 JavaScript代码运行在本地的JavaScript环境中，所以需要有JavaScript代码的运行环境。Pyexecjs库有多种JavaScript环境的选择，官方推荐了 PyV8、Node.js、PhantomJS、Nashorn 四种。本项目中，使用Node.js为Pyexecjs库的运行环境。</a:t>
            </a:r>
            <a:endParaRPr lang="zh-CN" altLang="en-US"/>
          </a:p>
        </p:txBody>
      </p:sp>
      <p:sp>
        <p:nvSpPr>
          <p:cNvPr id="3" name="文本框 2"/>
          <p:cNvSpPr txBox="1"/>
          <p:nvPr/>
        </p:nvSpPr>
        <p:spPr>
          <a:xfrm>
            <a:off x="608330" y="2967990"/>
            <a:ext cx="6096000" cy="922020"/>
          </a:xfrm>
          <a:prstGeom prst="rect">
            <a:avLst/>
          </a:prstGeom>
          <a:noFill/>
        </p:spPr>
        <p:txBody>
          <a:bodyPr wrap="square" rtlCol="0" anchor="t">
            <a:spAutoFit/>
          </a:bodyPr>
          <a:p>
            <a:r>
              <a:rPr lang="zh-CN" altLang="en-US"/>
              <a:t>在使用Pyexecjs库之前，首先要确保如下几点：</a:t>
            </a:r>
            <a:endParaRPr lang="zh-CN" altLang="en-US"/>
          </a:p>
          <a:p>
            <a:pPr marL="285750" indent="-285750">
              <a:buFont typeface="Arial" panose="020B0604020202020204" pitchFamily="34" charset="0"/>
              <a:buChar char="•"/>
            </a:pPr>
            <a:r>
              <a:rPr lang="en-US" altLang="zh-CN"/>
              <a:t>Node.js </a:t>
            </a:r>
            <a:r>
              <a:rPr lang="zh-CN" altLang="en-US"/>
              <a:t>环境安装</a:t>
            </a:r>
            <a:r>
              <a:rPr lang="zh-CN" altLang="en-US"/>
              <a:t>完毕</a:t>
            </a:r>
            <a:endParaRPr lang="zh-CN" altLang="en-US"/>
          </a:p>
          <a:p>
            <a:pPr marL="285750" indent="-285750">
              <a:buFont typeface="Arial" panose="020B0604020202020204" pitchFamily="34" charset="0"/>
              <a:buChar char="•"/>
            </a:pPr>
            <a:r>
              <a:rPr lang="zh-CN" altLang="en-US"/>
              <a:t>在</a:t>
            </a:r>
            <a:r>
              <a:rPr lang="en-US" altLang="zh-CN"/>
              <a:t>Windows cmd </a:t>
            </a:r>
            <a:r>
              <a:rPr lang="zh-CN" altLang="en-US"/>
              <a:t>中输入命令行</a:t>
            </a:r>
            <a:r>
              <a:rPr lang="en-US" altLang="zh-CN"/>
              <a:t> </a:t>
            </a:r>
            <a:r>
              <a:rPr lang="en-US" altLang="zh-CN"/>
              <a:t>node -v</a:t>
            </a:r>
            <a:endParaRPr lang="en-US" altLang="zh-CN"/>
          </a:p>
        </p:txBody>
      </p:sp>
      <p:pic>
        <p:nvPicPr>
          <p:cNvPr id="1649132332" name="图片 1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08330" y="4095115"/>
            <a:ext cx="5569585" cy="156400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32740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安装</a:t>
            </a:r>
            <a:r>
              <a:rPr lang="en-US" altLang="zh-CN" sz="2800" spc="150">
                <a:solidFill>
                  <a:schemeClr val="tx1">
                    <a:lumMod val="65000"/>
                    <a:lumOff val="35000"/>
                  </a:schemeClr>
                </a:solidFill>
                <a:latin typeface="+mn-lt"/>
                <a:ea typeface="+mn-ea"/>
                <a:cs typeface="+mn-cs"/>
                <a:sym typeface="+mn-ea"/>
              </a:rPr>
              <a:t>node.js</a:t>
            </a:r>
            <a:r>
              <a:rPr lang="zh-CN" altLang="en-US" sz="2800" spc="150">
                <a:solidFill>
                  <a:schemeClr val="tx1">
                    <a:lumMod val="65000"/>
                    <a:lumOff val="35000"/>
                  </a:schemeClr>
                </a:solidFill>
                <a:latin typeface="+mn-lt"/>
                <a:ea typeface="+mn-ea"/>
                <a:cs typeface="+mn-cs"/>
                <a:sym typeface="+mn-ea"/>
              </a:rPr>
              <a:t>插件</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83335"/>
            <a:ext cx="3009265" cy="30480"/>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824990"/>
            <a:ext cx="5245735" cy="645160"/>
          </a:xfrm>
          <a:prstGeom prst="rect">
            <a:avLst/>
          </a:prstGeom>
          <a:noFill/>
        </p:spPr>
        <p:txBody>
          <a:bodyPr wrap="square" rtlCol="0" anchor="t">
            <a:spAutoFit/>
          </a:bodyPr>
          <a:p>
            <a:r>
              <a:rPr lang="zh-CN" altLang="en-US"/>
              <a:t>PyCharm专业版  （社区版不支持）已安装nodejs插件。如下图所示：</a:t>
            </a:r>
            <a:endParaRPr lang="zh-CN" altLang="en-US"/>
          </a:p>
        </p:txBody>
      </p:sp>
      <p:pic>
        <p:nvPicPr>
          <p:cNvPr id="72" name="图片 72"/>
          <p:cNvPicPr>
            <a:picLocks noChangeAspect="1"/>
          </p:cNvPicPr>
          <p:nvPr/>
        </p:nvPicPr>
        <p:blipFill>
          <a:blip r:embed="rId2"/>
          <a:stretch>
            <a:fillRect/>
          </a:stretch>
        </p:blipFill>
        <p:spPr>
          <a:xfrm>
            <a:off x="608330" y="2677795"/>
            <a:ext cx="5245735" cy="3552825"/>
          </a:xfrm>
          <a:prstGeom prst="rect">
            <a:avLst/>
          </a:prstGeom>
        </p:spPr>
      </p:pic>
      <p:sp>
        <p:nvSpPr>
          <p:cNvPr id="3" name="文本框 2"/>
          <p:cNvSpPr txBox="1"/>
          <p:nvPr/>
        </p:nvSpPr>
        <p:spPr>
          <a:xfrm>
            <a:off x="6964045" y="1824990"/>
            <a:ext cx="4893945" cy="922020"/>
          </a:xfrm>
          <a:prstGeom prst="rect">
            <a:avLst/>
          </a:prstGeom>
          <a:noFill/>
        </p:spPr>
        <p:txBody>
          <a:bodyPr wrap="square" rtlCol="0" anchor="t">
            <a:spAutoFit/>
          </a:bodyPr>
          <a:p>
            <a:pPr indent="457200"/>
            <a:r>
              <a:rPr lang="zh-CN" altLang="en-US"/>
              <a:t>测试PyCharm是否能运行JavaScript脚本。新建一个命名为：testScript.js的JavaScript文件，实现简单的减法功能。代码如下： </a:t>
            </a:r>
            <a:endParaRPr lang="zh-CN" altLang="en-US"/>
          </a:p>
        </p:txBody>
      </p:sp>
      <p:sp>
        <p:nvSpPr>
          <p:cNvPr id="4" name="文本框 3"/>
          <p:cNvSpPr txBox="1"/>
          <p:nvPr/>
        </p:nvSpPr>
        <p:spPr>
          <a:xfrm>
            <a:off x="7101205" y="3051175"/>
            <a:ext cx="4676140" cy="1198880"/>
          </a:xfrm>
          <a:prstGeom prst="rect">
            <a:avLst/>
          </a:prstGeom>
          <a:solidFill>
            <a:srgbClr val="D9D9D9"/>
          </a:solidFill>
        </p:spPr>
        <p:txBody>
          <a:bodyPr wrap="square" rtlCol="0" anchor="t">
            <a:spAutoFit/>
          </a:bodyPr>
          <a:p>
            <a:r>
              <a:rPr lang="zh-CN" altLang="en-US"/>
              <a:t>function minus(a,b){</a:t>
            </a:r>
            <a:endParaRPr lang="zh-CN" altLang="en-US"/>
          </a:p>
          <a:p>
            <a:r>
              <a:rPr lang="zh-CN" altLang="en-US"/>
              <a:t>    return a-b</a:t>
            </a:r>
            <a:endParaRPr lang="zh-CN" altLang="en-US"/>
          </a:p>
          <a:p>
            <a:r>
              <a:rPr lang="zh-CN" altLang="en-US"/>
              <a:t>}</a:t>
            </a:r>
            <a:endParaRPr lang="zh-CN" altLang="en-US"/>
          </a:p>
          <a:p>
            <a:r>
              <a:rPr lang="zh-CN" altLang="en-US"/>
              <a:t>console.log(minus(10,5))</a:t>
            </a:r>
            <a:endParaRPr lang="zh-CN" altLang="en-US"/>
          </a:p>
        </p:txBody>
      </p:sp>
      <p:pic>
        <p:nvPicPr>
          <p:cNvPr id="56" name="图片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1205" y="4554220"/>
            <a:ext cx="4736465" cy="123698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20190"/>
            <a:ext cx="11249660" cy="368300"/>
          </a:xfrm>
          <a:prstGeom prst="rect">
            <a:avLst/>
          </a:prstGeom>
          <a:noFill/>
        </p:spPr>
        <p:txBody>
          <a:bodyPr wrap="square" rtlCol="0" anchor="t">
            <a:spAutoFit/>
          </a:bodyPr>
          <a:p>
            <a:pPr indent="0"/>
            <a:r>
              <a:rPr lang="zh-CN" altLang="en-US"/>
              <a:t>安装Pyexecjs库，如下图所示，在Windows cmd命令行输入：pip3 install pyexecjs。</a:t>
            </a:r>
            <a:endParaRPr lang="zh-CN" altLang="en-US"/>
          </a:p>
        </p:txBody>
      </p:sp>
      <p:pic>
        <p:nvPicPr>
          <p:cNvPr id="65" name="图片 65"/>
          <p:cNvPicPr>
            <a:picLocks noChangeAspect="1"/>
          </p:cNvPicPr>
          <p:nvPr/>
        </p:nvPicPr>
        <p:blipFill>
          <a:blip r:embed="rId2"/>
          <a:stretch>
            <a:fillRect/>
          </a:stretch>
        </p:blipFill>
        <p:spPr>
          <a:xfrm>
            <a:off x="699135" y="1972945"/>
            <a:ext cx="5761990" cy="4875530"/>
          </a:xfrm>
          <a:prstGeom prst="rect">
            <a:avLst/>
          </a:prstGeom>
        </p:spPr>
      </p:pic>
      <p:sp>
        <p:nvSpPr>
          <p:cNvPr id="3" name="标题 3"/>
          <p:cNvSpPr>
            <a:spLocks noGrp="1"/>
          </p:cNvSpPr>
          <p:nvPr/>
        </p:nvSpPr>
        <p:spPr>
          <a:xfrm>
            <a:off x="608330" y="608330"/>
            <a:ext cx="332740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安装</a:t>
            </a:r>
            <a:r>
              <a:rPr lang="en-US" altLang="zh-CN" sz="2800" spc="150">
                <a:solidFill>
                  <a:schemeClr val="tx1">
                    <a:lumMod val="65000"/>
                    <a:lumOff val="35000"/>
                  </a:schemeClr>
                </a:solidFill>
                <a:latin typeface="+mn-lt"/>
                <a:ea typeface="+mn-ea"/>
                <a:cs typeface="+mn-cs"/>
                <a:sym typeface="+mn-ea"/>
              </a:rPr>
              <a:t>Pyexecjs</a:t>
            </a:r>
            <a:r>
              <a:rPr lang="zh-CN" altLang="en-US" sz="2800" spc="150">
                <a:solidFill>
                  <a:schemeClr val="tx1">
                    <a:lumMod val="65000"/>
                    <a:lumOff val="35000"/>
                  </a:schemeClr>
                </a:solidFill>
                <a:latin typeface="+mn-lt"/>
                <a:ea typeface="+mn-ea"/>
                <a:cs typeface="+mn-cs"/>
                <a:sym typeface="+mn-ea"/>
              </a:rPr>
              <a:t>库</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283335"/>
            <a:ext cx="2781935" cy="3048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83360"/>
            <a:ext cx="11249025" cy="645160"/>
          </a:xfrm>
          <a:prstGeom prst="rect">
            <a:avLst/>
          </a:prstGeom>
          <a:noFill/>
        </p:spPr>
        <p:txBody>
          <a:bodyPr wrap="square" rtlCol="0" anchor="t">
            <a:spAutoFit/>
          </a:bodyPr>
          <a:p>
            <a:pPr indent="457200"/>
            <a:r>
              <a:rPr lang="zh-CN" altLang="en-US"/>
              <a:t>本例通过Pyexecjs库编译，加载testScript.js文件并执行testScript.js内的minus方法。新建一个.py文件，输入以下代码：</a:t>
            </a:r>
            <a:endParaRPr lang="zh-CN" altLang="en-US"/>
          </a:p>
        </p:txBody>
      </p:sp>
      <p:sp>
        <p:nvSpPr>
          <p:cNvPr id="3" name="文本框 2"/>
          <p:cNvSpPr txBox="1"/>
          <p:nvPr/>
        </p:nvSpPr>
        <p:spPr>
          <a:xfrm>
            <a:off x="608330" y="2298065"/>
            <a:ext cx="6096000" cy="4246245"/>
          </a:xfrm>
          <a:prstGeom prst="rect">
            <a:avLst/>
          </a:prstGeom>
          <a:solidFill>
            <a:srgbClr val="D9D9D9"/>
          </a:solidFill>
        </p:spPr>
        <p:txBody>
          <a:bodyPr wrap="square" rtlCol="0" anchor="t">
            <a:spAutoFit/>
          </a:bodyPr>
          <a:p>
            <a:r>
              <a:rPr lang="zh-CN" altLang="en-US"/>
              <a:t>import execjs</a:t>
            </a:r>
            <a:endParaRPr lang="zh-CN" altLang="en-US"/>
          </a:p>
          <a:p>
            <a:endParaRPr lang="zh-CN" altLang="en-US"/>
          </a:p>
          <a:p>
            <a:r>
              <a:rPr lang="zh-CN" altLang="en-US"/>
              <a:t># 1.定义一个获取JavaScript文件内容的方法</a:t>
            </a:r>
            <a:endParaRPr lang="zh-CN" altLang="en-US"/>
          </a:p>
          <a:p>
            <a:r>
              <a:rPr lang="zh-CN" altLang="en-US"/>
              <a:t>def get_js(jsFile):</a:t>
            </a:r>
            <a:endParaRPr lang="zh-CN" altLang="en-US"/>
          </a:p>
          <a:p>
            <a:r>
              <a:rPr lang="zh-CN" altLang="en-US"/>
              <a:t>    with open(jsFile, 'r') as f:</a:t>
            </a:r>
            <a:endParaRPr lang="zh-CN" altLang="en-US"/>
          </a:p>
          <a:p>
            <a:r>
              <a:rPr lang="zh-CN" altLang="en-US"/>
              <a:t>        data = f.read()</a:t>
            </a:r>
            <a:endParaRPr lang="zh-CN" altLang="en-US"/>
          </a:p>
          <a:p>
            <a:r>
              <a:rPr lang="zh-CN" altLang="en-US"/>
              <a:t>        return data</a:t>
            </a:r>
            <a:endParaRPr lang="zh-CN" altLang="en-US"/>
          </a:p>
          <a:p>
            <a:endParaRPr lang="zh-CN" altLang="en-US"/>
          </a:p>
          <a:p>
            <a:r>
              <a:rPr lang="zh-CN" altLang="en-US"/>
              <a:t># 2.通过execjs.compile() 编译并加载JavaScript文件内容</a:t>
            </a:r>
            <a:endParaRPr lang="zh-CN" altLang="en-US"/>
          </a:p>
          <a:p>
            <a:r>
              <a:rPr lang="zh-CN" altLang="en-US"/>
              <a:t>execObj = execjs.compile(get_js('testScript.js'))</a:t>
            </a:r>
            <a:endParaRPr lang="zh-CN" altLang="en-US"/>
          </a:p>
          <a:p>
            <a:endParaRPr lang="zh-CN" altLang="en-US"/>
          </a:p>
          <a:p>
            <a:r>
              <a:rPr lang="zh-CN" altLang="en-US"/>
              <a:t># 3.使用call调用JavaScript内的minus方法</a:t>
            </a:r>
            <a:endParaRPr lang="zh-CN" altLang="en-US"/>
          </a:p>
          <a:p>
            <a:r>
              <a:rPr lang="zh-CN" altLang="en-US"/>
              <a:t>print(execObj.call("minus", 10, 5))</a:t>
            </a:r>
            <a:endParaRPr lang="zh-CN" altLang="en-US"/>
          </a:p>
          <a:p>
            <a:endParaRPr lang="zh-CN" altLang="en-US"/>
          </a:p>
          <a:p>
            <a:r>
              <a:rPr lang="zh-CN" altLang="en-US"/>
              <a:t>	</a:t>
            </a:r>
            <a:endParaRPr lang="zh-CN" altLang="en-US"/>
          </a:p>
        </p:txBody>
      </p:sp>
      <p:pic>
        <p:nvPicPr>
          <p:cNvPr id="66" name="图片 6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7180" y="4718050"/>
            <a:ext cx="5094605" cy="1341755"/>
          </a:xfrm>
          <a:prstGeom prst="rect">
            <a:avLst/>
          </a:prstGeom>
        </p:spPr>
      </p:pic>
      <p:sp>
        <p:nvSpPr>
          <p:cNvPr id="4" name="标题 3"/>
          <p:cNvSpPr>
            <a:spLocks noGrp="1"/>
          </p:cNvSpPr>
          <p:nvPr/>
        </p:nvSpPr>
        <p:spPr>
          <a:xfrm>
            <a:off x="608330" y="608330"/>
            <a:ext cx="332740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使用</a:t>
            </a:r>
            <a:r>
              <a:rPr lang="en-US" altLang="zh-CN" sz="2800" spc="150">
                <a:solidFill>
                  <a:schemeClr val="tx1">
                    <a:lumMod val="65000"/>
                    <a:lumOff val="35000"/>
                  </a:schemeClr>
                </a:solidFill>
                <a:latin typeface="+mn-lt"/>
                <a:ea typeface="+mn-ea"/>
                <a:cs typeface="+mn-cs"/>
                <a:sym typeface="+mn-ea"/>
              </a:rPr>
              <a:t>Pyexecjs</a:t>
            </a:r>
            <a:r>
              <a:rPr lang="zh-CN" altLang="en-US" sz="2800" spc="150">
                <a:solidFill>
                  <a:schemeClr val="tx1">
                    <a:lumMod val="65000"/>
                    <a:lumOff val="35000"/>
                  </a:schemeClr>
                </a:solidFill>
                <a:latin typeface="+mn-lt"/>
                <a:ea typeface="+mn-ea"/>
                <a:cs typeface="+mn-cs"/>
                <a:sym typeface="+mn-ea"/>
              </a:rPr>
              <a:t>库</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283335"/>
            <a:ext cx="3009265" cy="3048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4" name="标题 3"/>
          <p:cNvSpPr>
            <a:spLocks noGrp="1"/>
          </p:cNvSpPr>
          <p:nvPr>
            <p:ph type="title"/>
          </p:nvPr>
        </p:nvSpPr>
        <p:spPr>
          <a:xfrm>
            <a:off x="699135" y="577215"/>
            <a:ext cx="3564890" cy="705485"/>
          </a:xfrm>
        </p:spPr>
        <p:txBody>
          <a:bodyPr/>
          <a:p>
            <a:r>
              <a:rPr lang="zh-CN" altLang="en-US"/>
              <a:t>动态网页</a:t>
            </a:r>
            <a:r>
              <a:rPr lang="zh-CN" altLang="en-US"/>
              <a:t>爬取</a:t>
            </a:r>
            <a:endParaRPr lang="zh-CN" altLang="en-US"/>
          </a:p>
        </p:txBody>
      </p:sp>
      <p:cxnSp>
        <p:nvCxnSpPr>
          <p:cNvPr id="6" name="直接连接符 5"/>
          <p:cNvCxnSpPr/>
          <p:nvPr/>
        </p:nvCxnSpPr>
        <p:spPr>
          <a:xfrm>
            <a:off x="800735" y="1313180"/>
            <a:ext cx="2849880" cy="10160"/>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101217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
        <p:nvSpPr>
          <p:cNvPr id="7" name="文本占位符 2"/>
          <p:cNvSpPr>
            <a:spLocks noGrp="1"/>
          </p:cNvSpPr>
          <p:nvPr/>
        </p:nvSpPr>
        <p:spPr>
          <a:xfrm>
            <a:off x="800735" y="2154555"/>
            <a:ext cx="11089005" cy="2859405"/>
          </a:xfrm>
          <a:prstGeom prst="rect">
            <a:avLst/>
          </a:prstGeo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60000"/>
              </a:lnSpc>
            </a:pPr>
            <a:r>
              <a:rPr lang="zh-CN" altLang="en-US" sz="2000" b="1" spc="0">
                <a:solidFill>
                  <a:schemeClr val="tx1"/>
                </a:solidFill>
                <a:latin typeface="+mn-lt"/>
                <a:ea typeface="+mn-ea"/>
              </a:rPr>
              <a:t>素养目标：</a:t>
            </a:r>
            <a:endParaRPr lang="zh-CN" altLang="en-US" sz="2000" b="1" spc="0">
              <a:solidFill>
                <a:schemeClr val="tx1"/>
              </a:solidFill>
              <a:latin typeface="+mn-lt"/>
              <a:ea typeface="+mn-ea"/>
            </a:endParaRPr>
          </a:p>
          <a:p>
            <a:pPr marL="285750" indent="-285750" algn="l">
              <a:lnSpc>
                <a:spcPct val="220000"/>
              </a:lnSpc>
              <a:buFont typeface="Arial" panose="020B0604020202020204" pitchFamily="34" charset="0"/>
              <a:buChar char="•"/>
            </a:pPr>
            <a:r>
              <a:rPr lang="zh-CN" altLang="en-US" b="1"/>
              <a:t></a:t>
            </a:r>
            <a:r>
              <a:rPr sz="1555" b="1"/>
              <a:t>通过不断的引导学生如何去分析动态网站，增强学生的分析能力与动态技术的知识体系的建立；</a:t>
            </a:r>
            <a:endParaRPr sz="1555" b="1"/>
          </a:p>
          <a:p>
            <a:pPr marL="285750" indent="-285750" algn="l">
              <a:lnSpc>
                <a:spcPct val="220000"/>
              </a:lnSpc>
              <a:buFont typeface="Arial" panose="020B0604020202020204" pitchFamily="34" charset="0"/>
              <a:buChar char="•"/>
            </a:pPr>
            <a:r>
              <a:rPr sz="1555" b="1"/>
              <a:t>通过一些深入浅出的实例，增强学生对于理论知识的理解，建立理论结合实际的学习方法；</a:t>
            </a:r>
            <a:endParaRPr sz="1555" b="1"/>
          </a:p>
          <a:p>
            <a:pPr marL="285750" indent="-285750" algn="l">
              <a:lnSpc>
                <a:spcPct val="220000"/>
              </a:lnSpc>
              <a:buFont typeface="Arial" panose="020B0604020202020204" pitchFamily="34" charset="0"/>
              <a:buChar char="•"/>
            </a:pPr>
            <a:r>
              <a:rPr sz="1555" b="1"/>
              <a:t>在动态网站的分析与内容获取的学习过程中，不断的开拓学生的思维，增强学生处理与分析问题的能力。</a:t>
            </a:r>
            <a:endParaRPr sz="1555" b="1"/>
          </a:p>
        </p:txBody>
      </p:sp>
    </p:spTree>
    <p:custDataLst>
      <p:tags r:id="rId2"/>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50075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Pyexecjs</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a:off x="699135" y="1313815"/>
            <a:ext cx="3201035" cy="6350"/>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74165"/>
            <a:ext cx="11249025" cy="645160"/>
          </a:xfrm>
          <a:prstGeom prst="rect">
            <a:avLst/>
          </a:prstGeom>
          <a:noFill/>
        </p:spPr>
        <p:txBody>
          <a:bodyPr wrap="square" rtlCol="0" anchor="t">
            <a:spAutoFit/>
          </a:bodyPr>
          <a:p>
            <a:pPr indent="457200"/>
            <a:r>
              <a:rPr lang="zh-CN" altLang="en-US"/>
              <a:t>需要获取（www.techlabplt.com）中的音乐数据。通过分析网站中的链接有加密保护，需要借助Pyexecjs库来解析Python代码中的JavaScript程序,从而实现批量下载音乐。</a:t>
            </a:r>
            <a:endParaRPr lang="zh-CN" altLang="en-US"/>
          </a:p>
        </p:txBody>
      </p:sp>
      <p:sp>
        <p:nvSpPr>
          <p:cNvPr id="3" name="文本框 2"/>
          <p:cNvSpPr txBox="1"/>
          <p:nvPr/>
        </p:nvSpPr>
        <p:spPr>
          <a:xfrm>
            <a:off x="607695" y="2421890"/>
            <a:ext cx="11249660" cy="368300"/>
          </a:xfrm>
          <a:prstGeom prst="rect">
            <a:avLst/>
          </a:prstGeom>
          <a:noFill/>
        </p:spPr>
        <p:txBody>
          <a:bodyPr wrap="square" rtlCol="0" anchor="t">
            <a:spAutoFit/>
          </a:bodyPr>
          <a:p>
            <a:r>
              <a:rPr lang="en-US" altLang="zh-CN"/>
              <a:t>1</a:t>
            </a:r>
            <a:r>
              <a:rPr lang="zh-CN" altLang="en-US"/>
              <a:t>、使用Chrome浏览器打开www.techlabplt.com；如下图所示,选择大数据基础数据菜单下的音乐数据。</a:t>
            </a:r>
            <a:endParaRPr lang="zh-CN" altLang="en-US"/>
          </a:p>
        </p:txBody>
      </p:sp>
      <p:pic>
        <p:nvPicPr>
          <p:cNvPr id="81" name="图片 8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313815" y="2992755"/>
            <a:ext cx="9315450" cy="351726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08229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分析请求体</a:t>
            </a:r>
            <a:r>
              <a:rPr lang="zh-CN" altLang="en-US" sz="2800" spc="150">
                <a:solidFill>
                  <a:schemeClr val="tx1">
                    <a:lumMod val="65000"/>
                    <a:lumOff val="35000"/>
                  </a:schemeClr>
                </a:solidFill>
                <a:latin typeface="+mn-lt"/>
                <a:ea typeface="+mn-ea"/>
                <a:cs typeface="+mn-cs"/>
                <a:sym typeface="+mn-ea"/>
              </a:rPr>
              <a:t>头部</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310640"/>
            <a:ext cx="2700020" cy="317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90980"/>
            <a:ext cx="11250295" cy="645160"/>
          </a:xfrm>
          <a:prstGeom prst="rect">
            <a:avLst/>
          </a:prstGeom>
          <a:noFill/>
        </p:spPr>
        <p:txBody>
          <a:bodyPr wrap="square" rtlCol="0" anchor="t">
            <a:spAutoFit/>
          </a:bodyPr>
          <a:p>
            <a:r>
              <a:rPr lang="en-US" altLang="zh-CN"/>
              <a:t>2</a:t>
            </a:r>
            <a:r>
              <a:rPr lang="zh-CN" altLang="en-US"/>
              <a:t>、打开&lt;开发者工具&gt;，选择&lt;Network&gt;选项卡。经分析，音乐数据都是由selectMusicByType的异步请求获取得到。通过点击此请求，分析请求体头部的内容。如下图所示：</a:t>
            </a:r>
            <a:endParaRPr lang="zh-CN" altLang="en-US"/>
          </a:p>
        </p:txBody>
      </p:sp>
      <p:pic>
        <p:nvPicPr>
          <p:cNvPr id="84" name="图片 84"/>
          <p:cNvPicPr>
            <a:picLocks noChangeAspect="1"/>
          </p:cNvPicPr>
          <p:nvPr/>
        </p:nvPicPr>
        <p:blipFill>
          <a:blip r:embed="rId2"/>
          <a:stretch>
            <a:fillRect/>
          </a:stretch>
        </p:blipFill>
        <p:spPr>
          <a:xfrm>
            <a:off x="1783080" y="2311400"/>
            <a:ext cx="8497570" cy="442658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181610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a:t>
            </a:r>
            <a:r>
              <a:rPr lang="zh-CN" altLang="en-US" sz="2800" spc="150">
                <a:solidFill>
                  <a:schemeClr val="tx1">
                    <a:lumMod val="65000"/>
                    <a:lumOff val="35000"/>
                  </a:schemeClr>
                </a:solidFill>
                <a:latin typeface="+mn-lt"/>
                <a:ea typeface="+mn-ea"/>
                <a:cs typeface="+mn-cs"/>
                <a:sym typeface="+mn-ea"/>
              </a:rPr>
              <a:t>参数</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a:off x="699135" y="1313815"/>
            <a:ext cx="1515745" cy="6350"/>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09700"/>
            <a:ext cx="11250295" cy="368300"/>
          </a:xfrm>
          <a:prstGeom prst="rect">
            <a:avLst/>
          </a:prstGeom>
          <a:noFill/>
        </p:spPr>
        <p:txBody>
          <a:bodyPr wrap="square" rtlCol="0" anchor="t">
            <a:spAutoFit/>
          </a:bodyPr>
          <a:p>
            <a:r>
              <a:rPr lang="en-US" altLang="zh-CN"/>
              <a:t>3</a:t>
            </a:r>
            <a:r>
              <a:rPr lang="zh-CN" altLang="en-US"/>
              <a:t>、点击切换到Payload，查看Post请求所携带的参数。Request Payload内只有Type字段，如</a:t>
            </a:r>
            <a:r>
              <a:rPr lang="zh-CN" altLang="en-US"/>
              <a:t>下图所示：</a:t>
            </a:r>
            <a:endParaRPr lang="zh-CN" altLang="en-US"/>
          </a:p>
        </p:txBody>
      </p:sp>
      <p:pic>
        <p:nvPicPr>
          <p:cNvPr id="85" name="图片 85"/>
          <p:cNvPicPr>
            <a:picLocks noChangeAspect="1"/>
          </p:cNvPicPr>
          <p:nvPr/>
        </p:nvPicPr>
        <p:blipFill>
          <a:blip r:embed="rId2"/>
          <a:stretch>
            <a:fillRect/>
          </a:stretch>
        </p:blipFill>
        <p:spPr>
          <a:xfrm>
            <a:off x="2938780" y="1840548"/>
            <a:ext cx="5274310" cy="2252345"/>
          </a:xfrm>
          <a:prstGeom prst="rect">
            <a:avLst/>
          </a:prstGeom>
        </p:spPr>
      </p:pic>
      <p:sp>
        <p:nvSpPr>
          <p:cNvPr id="3" name="文本框 2"/>
          <p:cNvSpPr txBox="1"/>
          <p:nvPr/>
        </p:nvSpPr>
        <p:spPr>
          <a:xfrm>
            <a:off x="608330" y="4156710"/>
            <a:ext cx="11250295" cy="645160"/>
          </a:xfrm>
          <a:prstGeom prst="rect">
            <a:avLst/>
          </a:prstGeom>
          <a:noFill/>
        </p:spPr>
        <p:txBody>
          <a:bodyPr wrap="square" rtlCol="0" anchor="t">
            <a:spAutoFit/>
          </a:bodyPr>
          <a:p>
            <a:r>
              <a:rPr lang="en-US" altLang="zh-CN"/>
              <a:t>4</a:t>
            </a:r>
            <a:r>
              <a:rPr lang="zh-CN" altLang="en-US"/>
              <a:t>、点击切换到Preview，查看Post请求获取到的数据。页面中所有的音乐信息在返回的JSON数据内都能查看到，如</a:t>
            </a:r>
            <a:r>
              <a:rPr lang="zh-CN" altLang="en-US"/>
              <a:t>下图所示：</a:t>
            </a:r>
            <a:endParaRPr lang="zh-CN" altLang="en-US"/>
          </a:p>
        </p:txBody>
      </p:sp>
      <p:pic>
        <p:nvPicPr>
          <p:cNvPr id="86" name="图片 86"/>
          <p:cNvPicPr>
            <a:picLocks noChangeAspect="1"/>
          </p:cNvPicPr>
          <p:nvPr/>
        </p:nvPicPr>
        <p:blipFill>
          <a:blip r:embed="rId3"/>
          <a:stretch>
            <a:fillRect/>
          </a:stretch>
        </p:blipFill>
        <p:spPr>
          <a:xfrm>
            <a:off x="2685415" y="4801870"/>
            <a:ext cx="5905500" cy="1965325"/>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965" y="1545590"/>
            <a:ext cx="11249025" cy="645160"/>
          </a:xfrm>
          <a:prstGeom prst="rect">
            <a:avLst/>
          </a:prstGeom>
          <a:noFill/>
        </p:spPr>
        <p:txBody>
          <a:bodyPr wrap="square" rtlCol="0" anchor="t">
            <a:spAutoFit/>
          </a:bodyPr>
          <a:p>
            <a:r>
              <a:rPr lang="en-US" altLang="zh-CN"/>
              <a:t>5</a:t>
            </a:r>
            <a:r>
              <a:rPr lang="zh-CN" altLang="en-US"/>
              <a:t>、点击任意一条音乐数据，进入播放界面。通过分析，得到如下结论：音乐文件是通过异步请求的方式获取得到。如</a:t>
            </a:r>
            <a:r>
              <a:rPr lang="zh-CN" altLang="en-US"/>
              <a:t>下图所示，在Preview内的JSON数据内，有音乐播放的具体地址。</a:t>
            </a:r>
            <a:endParaRPr lang="zh-CN" altLang="en-US"/>
          </a:p>
        </p:txBody>
      </p:sp>
      <p:pic>
        <p:nvPicPr>
          <p:cNvPr id="89" name="图片 89"/>
          <p:cNvPicPr>
            <a:picLocks noChangeAspect="1"/>
          </p:cNvPicPr>
          <p:nvPr/>
        </p:nvPicPr>
        <p:blipFill>
          <a:blip r:embed="rId2"/>
          <a:stretch>
            <a:fillRect/>
          </a:stretch>
        </p:blipFill>
        <p:spPr>
          <a:xfrm>
            <a:off x="1821180" y="2524125"/>
            <a:ext cx="7712075" cy="4107180"/>
          </a:xfrm>
          <a:prstGeom prst="rect">
            <a:avLst/>
          </a:prstGeom>
        </p:spPr>
      </p:pic>
      <p:sp>
        <p:nvSpPr>
          <p:cNvPr id="3" name="标题 3"/>
          <p:cNvSpPr>
            <a:spLocks noGrp="1"/>
          </p:cNvSpPr>
          <p:nvPr/>
        </p:nvSpPr>
        <p:spPr>
          <a:xfrm>
            <a:off x="608330" y="608330"/>
            <a:ext cx="181610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a:t>
            </a:r>
            <a:r>
              <a:rPr lang="zh-CN" altLang="en-US" sz="2800" spc="150">
                <a:solidFill>
                  <a:schemeClr val="tx1">
                    <a:lumMod val="65000"/>
                    <a:lumOff val="35000"/>
                  </a:schemeClr>
                </a:solidFill>
                <a:latin typeface="+mn-lt"/>
                <a:ea typeface="+mn-ea"/>
                <a:cs typeface="+mn-cs"/>
                <a:sym typeface="+mn-ea"/>
              </a:rPr>
              <a:t>参数</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a:off x="699135" y="1313815"/>
            <a:ext cx="1515745"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25270"/>
            <a:ext cx="11249660" cy="922020"/>
          </a:xfrm>
          <a:prstGeom prst="rect">
            <a:avLst/>
          </a:prstGeom>
          <a:noFill/>
        </p:spPr>
        <p:txBody>
          <a:bodyPr wrap="square" rtlCol="0" anchor="t">
            <a:spAutoFit/>
          </a:bodyPr>
          <a:p>
            <a:r>
              <a:rPr lang="en-US" altLang="zh-CN"/>
              <a:t>6</a:t>
            </a:r>
            <a:r>
              <a:rPr lang="zh-CN" altLang="en-US"/>
              <a:t>、点击切换到Headers，获取得到Request URL为http://www.techlabplt.com:8080/BD-PC/playMusic?m=play&amp;hash=959IQBj9Dbj3Mu21tyWvgA==；Request Method为：Get；如</a:t>
            </a:r>
            <a:r>
              <a:rPr lang="zh-CN" altLang="en-US"/>
              <a:t>下图所示，页面跳转的URL内也有一样的Hash的参数，并且值是一致的。</a:t>
            </a:r>
            <a:endParaRPr lang="zh-CN" altLang="en-US"/>
          </a:p>
        </p:txBody>
      </p:sp>
      <p:pic>
        <p:nvPicPr>
          <p:cNvPr id="91" name="图片 91"/>
          <p:cNvPicPr>
            <a:picLocks noChangeAspect="1"/>
          </p:cNvPicPr>
          <p:nvPr/>
        </p:nvPicPr>
        <p:blipFill>
          <a:blip r:embed="rId2"/>
          <a:stretch>
            <a:fillRect/>
          </a:stretch>
        </p:blipFill>
        <p:spPr>
          <a:xfrm>
            <a:off x="2679065" y="2658745"/>
            <a:ext cx="7482840" cy="3500755"/>
          </a:xfrm>
          <a:prstGeom prst="rect">
            <a:avLst/>
          </a:prstGeom>
        </p:spPr>
      </p:pic>
      <p:sp>
        <p:nvSpPr>
          <p:cNvPr id="3" name="标题 3"/>
          <p:cNvSpPr>
            <a:spLocks noGrp="1"/>
          </p:cNvSpPr>
          <p:nvPr/>
        </p:nvSpPr>
        <p:spPr>
          <a:xfrm>
            <a:off x="608330" y="608330"/>
            <a:ext cx="3172460" cy="705485"/>
          </a:xfrm>
          <a:prstGeom prst="rect">
            <a:avLst/>
          </a:prstGeom>
        </p:spPr>
        <p:txBody>
          <a:bodyPr vert="horz" lIns="90170" tIns="46990" rIns="90170" bIns="46990" rtlCol="0" anchor="ctr" anchorCtr="0">
            <a:normAutofit fontScale="7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a:t>
            </a:r>
            <a:r>
              <a:rPr lang="en-US" altLang="zh-CN" sz="2800" spc="150">
                <a:solidFill>
                  <a:schemeClr val="tx1">
                    <a:lumMod val="65000"/>
                    <a:lumOff val="35000"/>
                  </a:schemeClr>
                </a:solidFill>
                <a:latin typeface="+mn-lt"/>
                <a:ea typeface="+mn-ea"/>
                <a:cs typeface="+mn-cs"/>
                <a:sym typeface="+mn-ea"/>
              </a:rPr>
              <a:t>Headers</a:t>
            </a:r>
            <a:r>
              <a:rPr lang="zh-CN" altLang="en-US" sz="2800" spc="150">
                <a:solidFill>
                  <a:schemeClr val="tx1">
                    <a:lumMod val="65000"/>
                    <a:lumOff val="35000"/>
                  </a:schemeClr>
                </a:solidFill>
                <a:latin typeface="+mn-lt"/>
                <a:ea typeface="+mn-ea"/>
                <a:cs typeface="+mn-cs"/>
                <a:sym typeface="+mn-ea"/>
              </a:rPr>
              <a:t>内部参数</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10640"/>
            <a:ext cx="2763520"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97965"/>
            <a:ext cx="11249660" cy="645160"/>
          </a:xfrm>
          <a:prstGeom prst="rect">
            <a:avLst/>
          </a:prstGeom>
          <a:noFill/>
        </p:spPr>
        <p:txBody>
          <a:bodyPr wrap="square" rtlCol="0" anchor="t">
            <a:spAutoFit/>
          </a:bodyPr>
          <a:p>
            <a:r>
              <a:rPr lang="en-US" altLang="zh-CN"/>
              <a:t>7</a:t>
            </a:r>
            <a:r>
              <a:rPr lang="zh-CN" altLang="en-US"/>
              <a:t>、通过Hash参数值的一致性，可以推测如下：在跳转的过程中，是否有Hash加密的JavaScript的方法来改变了播放路径。通过检查条音乐数据，发现在li标签的click有vue.js去绑定点击事件，如下图所示：</a:t>
            </a:r>
            <a:endParaRPr lang="zh-CN" altLang="en-US"/>
          </a:p>
        </p:txBody>
      </p:sp>
      <p:pic>
        <p:nvPicPr>
          <p:cNvPr id="92" name="图片 92"/>
          <p:cNvPicPr>
            <a:picLocks noChangeAspect="1"/>
          </p:cNvPicPr>
          <p:nvPr/>
        </p:nvPicPr>
        <p:blipFill>
          <a:blip r:embed="rId2"/>
          <a:stretch>
            <a:fillRect/>
          </a:stretch>
        </p:blipFill>
        <p:spPr>
          <a:xfrm>
            <a:off x="2749550" y="2447290"/>
            <a:ext cx="6967855" cy="3695065"/>
          </a:xfrm>
          <a:prstGeom prst="rect">
            <a:avLst/>
          </a:prstGeom>
        </p:spPr>
      </p:pic>
      <p:sp>
        <p:nvSpPr>
          <p:cNvPr id="3" name="标题 3"/>
          <p:cNvSpPr>
            <a:spLocks noGrp="1"/>
          </p:cNvSpPr>
          <p:nvPr/>
        </p:nvSpPr>
        <p:spPr>
          <a:xfrm>
            <a:off x="608330" y="608330"/>
            <a:ext cx="3172460"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a:t>
            </a:r>
            <a:r>
              <a:rPr lang="en-US" altLang="zh-CN" sz="2800" spc="150">
                <a:solidFill>
                  <a:schemeClr val="tx1">
                    <a:lumMod val="65000"/>
                    <a:lumOff val="35000"/>
                  </a:schemeClr>
                </a:solidFill>
                <a:latin typeface="+mn-lt"/>
                <a:ea typeface="+mn-ea"/>
                <a:cs typeface="+mn-cs"/>
                <a:sym typeface="+mn-ea"/>
              </a:rPr>
              <a:t>Hash</a:t>
            </a:r>
            <a:r>
              <a:rPr lang="zh-CN" altLang="en-US" sz="2800" spc="150">
                <a:solidFill>
                  <a:schemeClr val="tx1">
                    <a:lumMod val="65000"/>
                    <a:lumOff val="35000"/>
                  </a:schemeClr>
                </a:solidFill>
                <a:latin typeface="+mn-lt"/>
                <a:ea typeface="+mn-ea"/>
                <a:cs typeface="+mn-cs"/>
                <a:sym typeface="+mn-ea"/>
              </a:rPr>
              <a:t>内部参数</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10640"/>
            <a:ext cx="2763520"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54480"/>
            <a:ext cx="11250295" cy="645160"/>
          </a:xfrm>
          <a:prstGeom prst="rect">
            <a:avLst/>
          </a:prstGeom>
          <a:noFill/>
        </p:spPr>
        <p:txBody>
          <a:bodyPr wrap="square" rtlCol="0" anchor="t">
            <a:spAutoFit/>
          </a:bodyPr>
          <a:p>
            <a:r>
              <a:rPr lang="en-US" altLang="zh-CN"/>
              <a:t>8</a:t>
            </a:r>
            <a:r>
              <a:rPr lang="zh-CN" altLang="en-US"/>
              <a:t>、此时可以通过debug或者查看原始的HTML文件，检查到如下信息：每个li标签上都绑定了MusicSelect的JavaScript方法，如</a:t>
            </a:r>
            <a:r>
              <a:rPr lang="zh-CN" altLang="en-US"/>
              <a:t>下图所示，它又去调用了Musicplay的JavaScript方法。</a:t>
            </a:r>
            <a:endParaRPr lang="zh-CN" altLang="en-US"/>
          </a:p>
        </p:txBody>
      </p:sp>
      <p:pic>
        <p:nvPicPr>
          <p:cNvPr id="93" name="图片 93"/>
          <p:cNvPicPr>
            <a:picLocks noChangeAspect="1"/>
          </p:cNvPicPr>
          <p:nvPr/>
        </p:nvPicPr>
        <p:blipFill>
          <a:blip r:embed="rId2"/>
          <a:stretch>
            <a:fillRect/>
          </a:stretch>
        </p:blipFill>
        <p:spPr>
          <a:xfrm>
            <a:off x="2948305" y="2440305"/>
            <a:ext cx="7216775" cy="3797935"/>
          </a:xfrm>
          <a:prstGeom prst="rect">
            <a:avLst/>
          </a:prstGeom>
        </p:spPr>
      </p:pic>
      <p:sp>
        <p:nvSpPr>
          <p:cNvPr id="3" name="标题 3"/>
          <p:cNvSpPr>
            <a:spLocks noGrp="1"/>
          </p:cNvSpPr>
          <p:nvPr/>
        </p:nvSpPr>
        <p:spPr>
          <a:xfrm>
            <a:off x="608330" y="608330"/>
            <a:ext cx="3172460" cy="705485"/>
          </a:xfrm>
          <a:prstGeom prst="rect">
            <a:avLst/>
          </a:prstGeom>
        </p:spPr>
        <p:txBody>
          <a:bodyPr vert="horz" lIns="90170" tIns="46990" rIns="90170" bIns="46990" rtlCol="0" anchor="ctr" anchorCtr="0">
            <a:normAutofit fontScale="8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查看原始的</a:t>
            </a:r>
            <a:r>
              <a:rPr lang="en-US" altLang="zh-CN" sz="2800" spc="150">
                <a:solidFill>
                  <a:schemeClr val="tx1">
                    <a:lumMod val="65000"/>
                    <a:lumOff val="35000"/>
                  </a:schemeClr>
                </a:solidFill>
                <a:latin typeface="+mn-lt"/>
                <a:ea typeface="+mn-ea"/>
                <a:cs typeface="+mn-cs"/>
                <a:sym typeface="+mn-ea"/>
              </a:rPr>
              <a:t>HTML</a:t>
            </a:r>
            <a:r>
              <a:rPr lang="zh-CN" altLang="en-US" sz="2800" spc="150">
                <a:solidFill>
                  <a:schemeClr val="tx1">
                    <a:lumMod val="65000"/>
                    <a:lumOff val="35000"/>
                  </a:schemeClr>
                </a:solidFill>
                <a:latin typeface="+mn-lt"/>
                <a:ea typeface="+mn-ea"/>
                <a:cs typeface="+mn-cs"/>
                <a:sym typeface="+mn-ea"/>
              </a:rPr>
              <a:t>文件</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a:off x="699135" y="1313815"/>
            <a:ext cx="286385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292671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Musicplay</a:t>
            </a:r>
            <a:r>
              <a:rPr lang="zh-CN" altLang="en-US" sz="2800" spc="150">
                <a:solidFill>
                  <a:schemeClr val="tx1">
                    <a:lumMod val="65000"/>
                    <a:lumOff val="35000"/>
                  </a:schemeClr>
                </a:solidFill>
                <a:latin typeface="+mn-lt"/>
                <a:ea typeface="+mn-ea"/>
                <a:cs typeface="+mn-cs"/>
                <a:sym typeface="+mn-ea"/>
              </a:rPr>
              <a:t>方法</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92860"/>
            <a:ext cx="2717800" cy="2095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727200"/>
            <a:ext cx="11249025" cy="645160"/>
          </a:xfrm>
          <a:prstGeom prst="rect">
            <a:avLst/>
          </a:prstGeom>
          <a:noFill/>
        </p:spPr>
        <p:txBody>
          <a:bodyPr wrap="square" rtlCol="0" anchor="t">
            <a:spAutoFit/>
          </a:bodyPr>
          <a:p>
            <a:r>
              <a:rPr lang="en-US" altLang="zh-CN"/>
              <a:t>9</a:t>
            </a:r>
            <a:r>
              <a:rPr lang="zh-CN" altLang="en-US"/>
              <a:t>、通过Search查询Musicplay方法，发现在music.js内有此方法。点击进入music.js，并格式化，得到此JavaScript的源文件，如</a:t>
            </a:r>
            <a:r>
              <a:rPr lang="zh-CN" altLang="en-US"/>
              <a:t>下图所示：</a:t>
            </a:r>
            <a:endParaRPr lang="zh-CN" altLang="en-US"/>
          </a:p>
        </p:txBody>
      </p:sp>
      <p:pic>
        <p:nvPicPr>
          <p:cNvPr id="94" name="图片 94"/>
          <p:cNvPicPr>
            <a:picLocks noChangeAspect="1"/>
          </p:cNvPicPr>
          <p:nvPr/>
        </p:nvPicPr>
        <p:blipFill>
          <a:blip r:embed="rId2"/>
          <a:stretch>
            <a:fillRect/>
          </a:stretch>
        </p:blipFill>
        <p:spPr>
          <a:xfrm>
            <a:off x="845185" y="2648585"/>
            <a:ext cx="9985375" cy="376555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5325" y="1722120"/>
            <a:ext cx="10801350" cy="922020"/>
          </a:xfrm>
          <a:prstGeom prst="rect">
            <a:avLst/>
          </a:prstGeom>
          <a:noFill/>
        </p:spPr>
        <p:txBody>
          <a:bodyPr wrap="square" rtlCol="0" anchor="t">
            <a:spAutoFit/>
          </a:bodyPr>
          <a:p>
            <a:pPr indent="457200"/>
            <a:r>
              <a:rPr lang="zh-CN" altLang="en-US"/>
              <a:t>通过分析music.js 源文件得到如下结论：Hash的变量值是通过d方法传递音乐数据内的Type变量加密而成 。经如上分析，接下来，可以通过Pyexecjs库调用此JavaScript方法来获取Hash值，从而批量获取音乐数据。</a:t>
            </a:r>
            <a:endParaRPr lang="zh-CN" altLang="en-US"/>
          </a:p>
        </p:txBody>
      </p:sp>
      <p:sp>
        <p:nvSpPr>
          <p:cNvPr id="3" name="文本框 2"/>
          <p:cNvSpPr txBox="1"/>
          <p:nvPr/>
        </p:nvSpPr>
        <p:spPr>
          <a:xfrm>
            <a:off x="699135" y="2873375"/>
            <a:ext cx="9646920" cy="2499995"/>
          </a:xfrm>
          <a:prstGeom prst="rect">
            <a:avLst/>
          </a:prstGeom>
          <a:noFill/>
        </p:spPr>
        <p:txBody>
          <a:bodyPr wrap="square" rtlCol="0" anchor="t">
            <a:spAutoFit/>
          </a:bodyPr>
          <a:p>
            <a:pPr>
              <a:lnSpc>
                <a:spcPct val="110000"/>
              </a:lnSpc>
            </a:pPr>
            <a:r>
              <a:rPr lang="zh-CN" altLang="en-US"/>
              <a:t>通过以上分析，批量爬取音乐文件的大致设计思路如下：</a:t>
            </a:r>
            <a:endParaRPr lang="zh-CN" altLang="en-US"/>
          </a:p>
          <a:p>
            <a:pPr>
              <a:lnSpc>
                <a:spcPct val="110000"/>
              </a:lnSpc>
            </a:pPr>
            <a:r>
              <a:rPr lang="zh-CN" altLang="en-US"/>
              <a:t>（1)</a:t>
            </a:r>
            <a:r>
              <a:rPr lang="en-US" altLang="zh-CN"/>
              <a:t>	</a:t>
            </a:r>
            <a:r>
              <a:rPr lang="zh-CN" altLang="en-US"/>
              <a:t>定义一个方法用来异步获取语音数据；</a:t>
            </a:r>
            <a:endParaRPr lang="zh-CN" altLang="en-US"/>
          </a:p>
          <a:p>
            <a:pPr>
              <a:lnSpc>
                <a:spcPct val="110000"/>
              </a:lnSpc>
            </a:pPr>
            <a:r>
              <a:rPr lang="zh-CN" altLang="en-US"/>
              <a:t>（2)	从获取得到的数据内，循环遍历取出key字段；</a:t>
            </a:r>
            <a:endParaRPr lang="zh-CN" altLang="en-US"/>
          </a:p>
          <a:p>
            <a:pPr>
              <a:lnSpc>
                <a:spcPct val="110000"/>
              </a:lnSpc>
            </a:pPr>
            <a:r>
              <a:rPr lang="zh-CN" altLang="en-US"/>
              <a:t>（3)	通过Pyexecjs库编译并加载JavaScript文件内容；</a:t>
            </a:r>
            <a:endParaRPr lang="zh-CN" altLang="en-US"/>
          </a:p>
          <a:p>
            <a:pPr>
              <a:lnSpc>
                <a:spcPct val="110000"/>
              </a:lnSpc>
            </a:pPr>
            <a:r>
              <a:rPr lang="zh-CN" altLang="en-US"/>
              <a:t>（4)	定义一个方法，传入key值，使用Pyexecjs库来加密数据，得到Hash值；</a:t>
            </a:r>
            <a:endParaRPr lang="zh-CN" altLang="en-US"/>
          </a:p>
          <a:p>
            <a:pPr>
              <a:lnSpc>
                <a:spcPct val="110000"/>
              </a:lnSpc>
            </a:pPr>
            <a:r>
              <a:rPr lang="zh-CN" altLang="en-US"/>
              <a:t>（5)	通过Hash值，发起请求，获取得到音乐下载的地址；</a:t>
            </a:r>
            <a:endParaRPr lang="zh-CN" altLang="en-US"/>
          </a:p>
          <a:p>
            <a:pPr>
              <a:lnSpc>
                <a:spcPct val="110000"/>
              </a:lnSpc>
            </a:pPr>
            <a:r>
              <a:rPr lang="zh-CN" altLang="en-US"/>
              <a:t>（6)	定义一个方法，将获取得到的音乐文件下载地址传入，保存音乐文件到本地；</a:t>
            </a:r>
            <a:endParaRPr lang="zh-CN" altLang="en-US"/>
          </a:p>
          <a:p>
            <a:endParaRPr lang="en-US" altLang="zh-CN"/>
          </a:p>
        </p:txBody>
      </p:sp>
      <p:sp>
        <p:nvSpPr>
          <p:cNvPr id="4" name="标题 3"/>
          <p:cNvSpPr>
            <a:spLocks noGrp="1"/>
          </p:cNvSpPr>
          <p:nvPr/>
        </p:nvSpPr>
        <p:spPr>
          <a:xfrm>
            <a:off x="608330" y="608330"/>
            <a:ext cx="3563620"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分析</a:t>
            </a:r>
            <a:r>
              <a:rPr lang="en-US" altLang="zh-CN" sz="2800" spc="150">
                <a:solidFill>
                  <a:schemeClr val="tx1">
                    <a:lumMod val="65000"/>
                    <a:lumOff val="35000"/>
                  </a:schemeClr>
                </a:solidFill>
                <a:latin typeface="+mn-lt"/>
                <a:ea typeface="+mn-ea"/>
                <a:cs typeface="+mn-cs"/>
                <a:sym typeface="+mn-ea"/>
              </a:rPr>
              <a:t>music.js</a:t>
            </a:r>
            <a:r>
              <a:rPr lang="zh-CN" altLang="en-US" sz="2800" spc="150">
                <a:solidFill>
                  <a:schemeClr val="tx1">
                    <a:lumMod val="65000"/>
                    <a:lumOff val="35000"/>
                  </a:schemeClr>
                </a:solidFill>
                <a:latin typeface="+mn-lt"/>
                <a:ea typeface="+mn-ea"/>
                <a:cs typeface="+mn-cs"/>
                <a:sym typeface="+mn-ea"/>
              </a:rPr>
              <a:t>源文件</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a:off x="699135" y="1313815"/>
            <a:ext cx="3164205"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55473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Pyexecjs</a:t>
            </a:r>
            <a:r>
              <a:rPr lang="zh-CN" altLang="en-US" sz="2800" spc="150">
                <a:solidFill>
                  <a:schemeClr val="tx1">
                    <a:lumMod val="65000"/>
                    <a:lumOff val="35000"/>
                  </a:schemeClr>
                </a:solidFill>
                <a:latin typeface="+mn-lt"/>
                <a:ea typeface="+mn-ea"/>
                <a:cs typeface="+mn-cs"/>
                <a:sym typeface="+mn-ea"/>
              </a:rPr>
              <a:t>库的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92860"/>
            <a:ext cx="3246120" cy="2095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610995"/>
            <a:ext cx="11250295" cy="645160"/>
          </a:xfrm>
          <a:prstGeom prst="rect">
            <a:avLst/>
          </a:prstGeom>
          <a:noFill/>
        </p:spPr>
        <p:txBody>
          <a:bodyPr wrap="square" rtlCol="0" anchor="t">
            <a:spAutoFit/>
          </a:bodyPr>
          <a:p>
            <a:pPr indent="457200"/>
            <a:r>
              <a:rPr lang="zh-CN" altLang="en-US">
                <a:sym typeface="+mn-ea"/>
              </a:rPr>
              <a:t>程序代码共分为两部分：一部分为JavaScript代码，一部分为Python代码。由于JavaScript依赖Crypto.js，所以需要通过Windows cmd命令行安装，命令如下图所示：</a:t>
            </a:r>
            <a:endParaRPr lang="zh-CN" altLang="en-US">
              <a:sym typeface="+mn-ea"/>
            </a:endParaRPr>
          </a:p>
        </p:txBody>
      </p:sp>
      <p:pic>
        <p:nvPicPr>
          <p:cNvPr id="79" name="图片 79"/>
          <p:cNvPicPr>
            <a:picLocks noChangeAspect="1"/>
          </p:cNvPicPr>
          <p:nvPr/>
        </p:nvPicPr>
        <p:blipFill>
          <a:blip r:embed="rId2"/>
          <a:stretch>
            <a:fillRect/>
          </a:stretch>
        </p:blipFill>
        <p:spPr>
          <a:xfrm>
            <a:off x="1650365" y="2685415"/>
            <a:ext cx="8891270" cy="325691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12" name="文本框 11"/>
          <p:cNvSpPr txBox="1"/>
          <p:nvPr>
            <p:custDataLst>
              <p:tags r:id="rId2"/>
            </p:custDataLst>
          </p:nvPr>
        </p:nvSpPr>
        <p:spPr>
          <a:xfrm>
            <a:off x="5721985" y="480631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rPr>
              <a:t>4.1.4</a:t>
            </a:r>
            <a:endPar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36" name="文本框 35"/>
          <p:cNvSpPr txBox="1"/>
          <p:nvPr>
            <p:custDataLst>
              <p:tags r:id="rId3"/>
            </p:custDataLst>
          </p:nvPr>
        </p:nvSpPr>
        <p:spPr>
          <a:xfrm>
            <a:off x="5721985" y="263842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rPr>
              <a:t>4.1.1</a:t>
            </a:r>
            <a:endPar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0" name="文本框 39"/>
          <p:cNvSpPr txBox="1"/>
          <p:nvPr>
            <p:custDataLst>
              <p:tags r:id="rId4"/>
            </p:custDataLst>
          </p:nvPr>
        </p:nvSpPr>
        <p:spPr>
          <a:xfrm>
            <a:off x="5721985" y="336105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rPr>
              <a:t>4.1.2</a:t>
            </a:r>
            <a:endPar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3" name="文本框 42"/>
          <p:cNvSpPr txBox="1"/>
          <p:nvPr>
            <p:custDataLst>
              <p:tags r:id="rId5"/>
            </p:custDataLst>
          </p:nvPr>
        </p:nvSpPr>
        <p:spPr>
          <a:xfrm>
            <a:off x="5721985" y="408368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rPr>
              <a:t>4.1.3</a:t>
            </a:r>
            <a:endPar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1" name="文本框 20"/>
          <p:cNvSpPr txBox="1"/>
          <p:nvPr>
            <p:custDataLst>
              <p:tags r:id="rId6"/>
            </p:custDataLst>
          </p:nvPr>
        </p:nvSpPr>
        <p:spPr>
          <a:xfrm>
            <a:off x="6649085" y="3945254"/>
            <a:ext cx="4439285" cy="583565"/>
          </a:xfrm>
          <a:prstGeom prst="rect">
            <a:avLst/>
          </a:prstGeom>
          <a:noFill/>
        </p:spPr>
        <p:txBody>
          <a:bodyPr wrap="square" lIns="90170" tIns="46990" rIns="90170" bIns="46990" rtlCol="0" anchor="ctr" anchorCtr="0">
            <a:normAutofit/>
          </a:bodyPr>
          <a:p>
            <a:pPr fontAlgn="auto">
              <a:lnSpc>
                <a:spcPct val="110000"/>
              </a:lnSpc>
            </a:pPr>
            <a:r>
              <a:rPr lang="en-US" altLang="zh-CN"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Pyexecjs</a:t>
            </a: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库的</a:t>
            </a: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使用</a:t>
            </a:r>
            <a:endPar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2" name="文本框 21"/>
          <p:cNvSpPr txBox="1"/>
          <p:nvPr>
            <p:custDataLst>
              <p:tags r:id="rId7"/>
            </p:custDataLst>
          </p:nvPr>
        </p:nvSpPr>
        <p:spPr>
          <a:xfrm>
            <a:off x="6649085" y="3231007"/>
            <a:ext cx="4439285" cy="583565"/>
          </a:xfrm>
          <a:prstGeom prst="rect">
            <a:avLst/>
          </a:prstGeom>
          <a:noFill/>
        </p:spPr>
        <p:txBody>
          <a:bodyPr wrap="square" lIns="90170" tIns="46990" rIns="90170" bIns="46990" rtlCol="0" anchor="ctr" anchorCtr="0">
            <a:normAutofit/>
          </a:bodyPr>
          <a:p>
            <a:pPr fontAlgn="auto">
              <a:lnSpc>
                <a:spcPct val="110000"/>
              </a:lnSpc>
            </a:pP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网站加密与</a:t>
            </a:r>
            <a:r>
              <a:rPr lang="en-US" altLang="zh-CN"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Java</a:t>
            </a:r>
            <a:r>
              <a:rPr lang="en-US" altLang="zh-CN"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Script </a:t>
            </a:r>
            <a:r>
              <a:rPr lang="en-US" altLang="zh-CN"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Hook</a:t>
            </a:r>
            <a:endParaRPr lang="en-US" altLang="zh-CN"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3" name="文本框 22"/>
          <p:cNvSpPr txBox="1"/>
          <p:nvPr>
            <p:custDataLst>
              <p:tags r:id="rId8"/>
            </p:custDataLst>
          </p:nvPr>
        </p:nvSpPr>
        <p:spPr>
          <a:xfrm>
            <a:off x="6649085" y="2516759"/>
            <a:ext cx="4439285" cy="583565"/>
          </a:xfrm>
          <a:prstGeom prst="rect">
            <a:avLst/>
          </a:prstGeom>
          <a:noFill/>
        </p:spPr>
        <p:txBody>
          <a:bodyPr wrap="square" lIns="90170" tIns="46990" rIns="90170" bIns="46990" rtlCol="0" anchor="ctr" anchorCtr="0">
            <a:normAutofit/>
          </a:bodyPr>
          <a:p>
            <a:pPr fontAlgn="auto">
              <a:lnSpc>
                <a:spcPct val="110000"/>
              </a:lnSpc>
            </a:pPr>
            <a:r>
              <a:rPr lang="en-US" altLang="zh-CN"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Ajax</a:t>
            </a: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与数据</a:t>
            </a: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爬取</a:t>
            </a:r>
            <a:endPar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4" name="文本框 23"/>
          <p:cNvSpPr txBox="1"/>
          <p:nvPr>
            <p:custDataLst>
              <p:tags r:id="rId9"/>
            </p:custDataLst>
          </p:nvPr>
        </p:nvSpPr>
        <p:spPr>
          <a:xfrm>
            <a:off x="6649085" y="4666996"/>
            <a:ext cx="4439285" cy="583565"/>
          </a:xfrm>
          <a:prstGeom prst="rect">
            <a:avLst/>
          </a:prstGeom>
          <a:noFill/>
        </p:spPr>
        <p:txBody>
          <a:bodyPr wrap="square" lIns="90170" tIns="46990" rIns="90170" bIns="46990" rtlCol="0" anchor="ctr" anchorCtr="0">
            <a:normAutofit/>
          </a:bodyPr>
          <a:p>
            <a:pPr fontAlgn="auto">
              <a:lnSpc>
                <a:spcPct val="110000"/>
              </a:lnSpc>
            </a:pP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任务</a:t>
            </a: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实施</a:t>
            </a:r>
            <a:endPar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cxnSp>
        <p:nvCxnSpPr>
          <p:cNvPr id="5" name="直接连接符 4"/>
          <p:cNvCxnSpPr/>
          <p:nvPr>
            <p:custDataLst>
              <p:tags r:id="rId10"/>
            </p:custDataLst>
          </p:nvPr>
        </p:nvCxnSpPr>
        <p:spPr>
          <a:xfrm>
            <a:off x="5840095" y="2378075"/>
            <a:ext cx="5248275" cy="0"/>
          </a:xfrm>
          <a:prstGeom prst="line">
            <a:avLst/>
          </a:prstGeom>
          <a:ln>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721985" y="1657350"/>
            <a:ext cx="5227320" cy="460375"/>
          </a:xfrm>
          <a:prstGeom prst="rect">
            <a:avLst/>
          </a:prstGeom>
          <a:noFill/>
        </p:spPr>
        <p:txBody>
          <a:bodyPr wrap="square" rtlCol="0">
            <a:spAutoFit/>
          </a:bodyPr>
          <a:p>
            <a:r>
              <a:rPr lang="zh-CN" altLang="en-US" sz="2400" b="1"/>
              <a:t>任务</a:t>
            </a:r>
            <a:r>
              <a:rPr lang="en-US" altLang="zh-CN" sz="2400" b="1"/>
              <a:t>4</a:t>
            </a:r>
            <a:r>
              <a:rPr lang="zh-CN" altLang="en-US" sz="2400" b="1"/>
              <a:t>.</a:t>
            </a:r>
            <a:r>
              <a:rPr lang="en-US" altLang="zh-CN" sz="2400" b="1"/>
              <a:t>1</a:t>
            </a:r>
            <a:r>
              <a:rPr lang="zh-CN" altLang="en-US" sz="2400" b="1"/>
              <a:t>     逆向分析</a:t>
            </a:r>
            <a:r>
              <a:rPr lang="zh-CN" altLang="en-US" sz="2400" b="1"/>
              <a:t>爬取</a:t>
            </a:r>
            <a:endParaRPr lang="zh-CN" altLang="en-US" sz="2400" b="1"/>
          </a:p>
        </p:txBody>
      </p:sp>
      <p:sp>
        <p:nvSpPr>
          <p:cNvPr id="18" name="文本框 17"/>
          <p:cNvSpPr txBox="1"/>
          <p:nvPr>
            <p:custDataLst>
              <p:tags r:id="rId11"/>
            </p:custDataLst>
          </p:nvPr>
        </p:nvSpPr>
        <p:spPr>
          <a:xfrm>
            <a:off x="440055" y="1729740"/>
            <a:ext cx="3470275" cy="777875"/>
          </a:xfrm>
          <a:prstGeom prst="rect">
            <a:avLst/>
          </a:prstGeom>
          <a:noFill/>
        </p:spPr>
        <p:txBody>
          <a:bodyPr wrap="square" rtlCol="0">
            <a:normAutofit/>
          </a:bodyPr>
          <a:p>
            <a:pPr algn="r"/>
            <a:r>
              <a:rPr lang="zh-CN" altLang="en-US" sz="3600" b="1" spc="300" dirty="0">
                <a:solidFill>
                  <a:schemeClr val="tx1">
                    <a:lumMod val="85000"/>
                    <a:lumOff val="15000"/>
                  </a:schemeClr>
                </a:solidFill>
                <a:latin typeface="Arial" panose="020B0604020202020204" pitchFamily="34" charset="0"/>
                <a:ea typeface="微软雅黑" panose="020B0503020204020204" charset="-122"/>
                <a:sym typeface="+mn-ea"/>
              </a:rPr>
              <a:t>动态网页</a:t>
            </a:r>
            <a:r>
              <a:rPr lang="zh-CN" altLang="en-US" sz="3600" b="1" spc="300" dirty="0">
                <a:solidFill>
                  <a:schemeClr val="tx1">
                    <a:lumMod val="85000"/>
                    <a:lumOff val="15000"/>
                  </a:schemeClr>
                </a:solidFill>
                <a:latin typeface="Arial" panose="020B0604020202020204" pitchFamily="34" charset="0"/>
                <a:ea typeface="微软雅黑" panose="020B0503020204020204" charset="-122"/>
                <a:sym typeface="+mn-ea"/>
              </a:rPr>
              <a:t>爬取</a:t>
            </a:r>
            <a:endParaRPr lang="zh-CN" altLang="en-US" sz="3600" b="1" spc="30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0" name="矩形 19"/>
          <p:cNvSpPr/>
          <p:nvPr>
            <p:custDataLst>
              <p:tags r:id="rId12"/>
            </p:custDataLst>
          </p:nvPr>
        </p:nvSpPr>
        <p:spPr>
          <a:xfrm>
            <a:off x="3999230" y="1657350"/>
            <a:ext cx="76200" cy="9226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灯片编号占位符 6"/>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101407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Sld>
  <p:clrMapOvr>
    <a:masterClrMapping/>
  </p:clrMapOvr>
  <p:timing>
    <p:tnLst>
      <p:par>
        <p:cTn id="1" dur="indefinite" restart="never" nodeType="tmRoot"/>
      </p:par>
    </p:tnLst>
    <p:bldLst>
      <p:bldP spid="12" grpId="0"/>
      <p:bldP spid="36" grpId="0"/>
      <p:bldP spid="40" grpId="0"/>
      <p:bldP spid="43" grpId="0"/>
      <p:bldP spid="21" grpId="0"/>
      <p:bldP spid="22" grpId="0"/>
      <p:bldP spid="23" grpId="0"/>
      <p:bldP spid="24" grpId="0"/>
      <p:bldP spid="10" grpId="0"/>
      <p:bldP spid="12" grpId="1"/>
      <p:bldP spid="36" grpId="1"/>
      <p:bldP spid="40" grpId="1"/>
      <p:bldP spid="43" grpId="1"/>
      <p:bldP spid="21" grpId="1"/>
      <p:bldP spid="22" grpId="1"/>
      <p:bldP spid="23" grpId="1"/>
      <p:bldP spid="24" grpId="1"/>
      <p:bldP spid="10" grpId="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608330" y="1872615"/>
            <a:ext cx="6786880" cy="3692525"/>
          </a:xfrm>
          <a:prstGeom prst="rect">
            <a:avLst/>
          </a:prstGeom>
          <a:solidFill>
            <a:srgbClr val="D9D9D9"/>
          </a:solidFill>
        </p:spPr>
        <p:txBody>
          <a:bodyPr wrap="square" rtlCol="0" anchor="t">
            <a:spAutoFit/>
          </a:bodyPr>
          <a:p>
            <a:r>
              <a:rPr lang="zh-CN" altLang="en-US"/>
              <a:t>//引用AES源码js  -------定义 Crypto-js 库</a:t>
            </a:r>
            <a:endParaRPr lang="zh-CN" altLang="en-US"/>
          </a:p>
          <a:p>
            <a:r>
              <a:rPr lang="zh-CN" altLang="en-US"/>
              <a:t>const CryptoJS = require('crypto-js');  </a:t>
            </a:r>
            <a:endParaRPr lang="zh-CN" altLang="en-US"/>
          </a:p>
          <a:p>
            <a:r>
              <a:rPr lang="zh-CN" altLang="en-US"/>
              <a:t>function d(param){</a:t>
            </a:r>
            <a:endParaRPr lang="zh-CN" altLang="en-US"/>
          </a:p>
          <a:p>
            <a:r>
              <a:rPr lang="zh-CN" altLang="en-US"/>
              <a:t>    var param = CryptoJS.enc.Utf8.parse(param),</a:t>
            </a:r>
            <a:endParaRPr lang="zh-CN" altLang="en-US"/>
          </a:p>
          <a:p>
            <a:r>
              <a:rPr lang="zh-CN" altLang="en-US"/>
              <a:t>        param_key= CryptoJS.enc.Utf8.parse("jasonyaoTodo_Key"),</a:t>
            </a:r>
            <a:endParaRPr lang="zh-CN" altLang="en-US"/>
          </a:p>
          <a:p>
            <a:r>
              <a:rPr lang="zh-CN" altLang="en-US"/>
              <a:t>        param_iv = CryptoJS.enc.Utf8.parse("jasonyao1Todo_Iv");</a:t>
            </a:r>
            <a:endParaRPr lang="zh-CN" altLang="en-US"/>
          </a:p>
          <a:p>
            <a:r>
              <a:rPr lang="zh-CN" altLang="en-US"/>
              <a:t>    var encrypted = CryptoJS.AES.encrypt(param, param_key, {</a:t>
            </a:r>
            <a:endParaRPr lang="zh-CN" altLang="en-US"/>
          </a:p>
          <a:p>
            <a:r>
              <a:rPr lang="zh-CN" altLang="en-US"/>
              <a:t>        iv: param_iv,</a:t>
            </a:r>
            <a:endParaRPr lang="zh-CN" altLang="en-US"/>
          </a:p>
          <a:p>
            <a:r>
              <a:rPr lang="zh-CN" altLang="en-US"/>
              <a:t>        mode: CryptoJS.mode.CBC,</a:t>
            </a:r>
            <a:endParaRPr lang="zh-CN" altLang="en-US"/>
          </a:p>
          <a:p>
            <a:r>
              <a:rPr lang="zh-CN" altLang="en-US"/>
              <a:t>        padding: CryptoJS.pad.Pkcs7</a:t>
            </a:r>
            <a:endParaRPr lang="zh-CN" altLang="en-US"/>
          </a:p>
          <a:p>
            <a:r>
              <a:rPr lang="zh-CN" altLang="en-US"/>
              <a:t>    });</a:t>
            </a:r>
            <a:endParaRPr lang="zh-CN" altLang="en-US"/>
          </a:p>
          <a:p>
            <a:r>
              <a:rPr lang="zh-CN" altLang="en-US"/>
              <a:t>    return encodeURIComponent(encrypted.toString());</a:t>
            </a:r>
            <a:endParaRPr lang="zh-CN" altLang="en-US"/>
          </a:p>
          <a:p>
            <a:r>
              <a:rPr lang="zh-CN" altLang="en-US"/>
              <a:t>}</a:t>
            </a:r>
            <a:endParaRPr lang="zh-CN" altLang="en-US"/>
          </a:p>
        </p:txBody>
      </p:sp>
      <p:sp>
        <p:nvSpPr>
          <p:cNvPr id="4" name="标题 3"/>
          <p:cNvSpPr>
            <a:spLocks noGrp="1"/>
          </p:cNvSpPr>
          <p:nvPr/>
        </p:nvSpPr>
        <p:spPr>
          <a:xfrm>
            <a:off x="608330" y="608330"/>
            <a:ext cx="3554730"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JavaScript</a:t>
            </a:r>
            <a:r>
              <a:rPr lang="zh-CN" altLang="en-US" sz="2800" spc="150">
                <a:solidFill>
                  <a:schemeClr val="tx1">
                    <a:lumMod val="65000"/>
                    <a:lumOff val="35000"/>
                  </a:schemeClr>
                </a:solidFill>
                <a:latin typeface="+mn-lt"/>
                <a:ea typeface="+mn-ea"/>
                <a:cs typeface="+mn-cs"/>
                <a:sym typeface="+mn-ea"/>
              </a:rPr>
              <a:t>代码</a:t>
            </a:r>
            <a:r>
              <a:rPr lang="zh-CN" altLang="en-US" sz="2800" spc="150">
                <a:solidFill>
                  <a:schemeClr val="tx1">
                    <a:lumMod val="65000"/>
                    <a:lumOff val="35000"/>
                  </a:schemeClr>
                </a:solidFill>
                <a:latin typeface="+mn-lt"/>
                <a:ea typeface="+mn-ea"/>
                <a:cs typeface="+mn-cs"/>
                <a:sym typeface="+mn-ea"/>
              </a:rPr>
              <a:t>如下</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292860"/>
            <a:ext cx="3246120" cy="209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434784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Python</a:t>
            </a:r>
            <a:r>
              <a:rPr lang="zh-CN" altLang="en-US" sz="2800" spc="150">
                <a:solidFill>
                  <a:schemeClr val="tx1">
                    <a:lumMod val="65000"/>
                    <a:lumOff val="35000"/>
                  </a:schemeClr>
                </a:solidFill>
                <a:latin typeface="+mn-lt"/>
                <a:ea typeface="+mn-ea"/>
                <a:cs typeface="+mn-cs"/>
                <a:sym typeface="+mn-ea"/>
              </a:rPr>
              <a:t>程序代码</a:t>
            </a:r>
            <a:r>
              <a:rPr lang="zh-CN" altLang="en-US" sz="2800" spc="150">
                <a:solidFill>
                  <a:schemeClr val="tx1">
                    <a:lumMod val="65000"/>
                    <a:lumOff val="35000"/>
                  </a:schemeClr>
                </a:solidFill>
                <a:latin typeface="+mn-lt"/>
                <a:ea typeface="+mn-ea"/>
                <a:cs typeface="+mn-cs"/>
                <a:sym typeface="+mn-ea"/>
              </a:rPr>
              <a:t>如下</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301750"/>
            <a:ext cx="3629025" cy="1206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608330" y="1569085"/>
            <a:ext cx="7263130" cy="4997450"/>
          </a:xfrm>
          <a:prstGeom prst="rect">
            <a:avLst/>
          </a:prstGeom>
          <a:solidFill>
            <a:srgbClr val="D9D9D9"/>
          </a:solidFill>
        </p:spPr>
        <p:txBody>
          <a:bodyPr wrap="square" rtlCol="0" anchor="t">
            <a:noAutofit/>
          </a:bodyPr>
          <a:p>
            <a:r>
              <a:rPr lang="zh-CN" altLang="en-US"/>
              <a:t>import execjs</a:t>
            </a:r>
            <a:endParaRPr lang="zh-CN" altLang="en-US"/>
          </a:p>
          <a:p>
            <a:r>
              <a:rPr lang="zh-CN" altLang="en-US"/>
              <a:t>import requests</a:t>
            </a:r>
            <a:endParaRPr lang="zh-CN" altLang="en-US"/>
          </a:p>
          <a:p>
            <a:r>
              <a:rPr lang="zh-CN" altLang="en-US"/>
              <a:t>import json</a:t>
            </a:r>
            <a:endParaRPr lang="zh-CN" altLang="en-US"/>
          </a:p>
          <a:p>
            <a:r>
              <a:rPr lang="zh-CN" altLang="en-US"/>
              <a:t>import time</a:t>
            </a:r>
            <a:endParaRPr lang="zh-CN" altLang="en-US"/>
          </a:p>
          <a:p>
            <a:r>
              <a:rPr lang="zh-CN" altLang="en-US"/>
              <a:t>'''传入URL地址，能过Request post请求获取返回的JSON数据。</a:t>
            </a:r>
            <a:endParaRPr lang="zh-CN" altLang="en-US"/>
          </a:p>
          <a:p>
            <a:r>
              <a:rPr lang="zh-CN" altLang="en-US"/>
              <a:t>url：网站地址</a:t>
            </a:r>
            <a:endParaRPr lang="zh-CN" altLang="en-US"/>
          </a:p>
          <a:p>
            <a:r>
              <a:rPr lang="zh-CN" altLang="en-US"/>
              <a:t>method：方法，post或get</a:t>
            </a:r>
            <a:endParaRPr lang="zh-CN" altLang="en-US"/>
          </a:p>
          <a:p>
            <a:r>
              <a:rPr lang="zh-CN" altLang="en-US"/>
              <a:t>param：传递的参数'''</a:t>
            </a:r>
            <a:endParaRPr lang="zh-CN" altLang="en-US"/>
          </a:p>
          <a:p>
            <a:r>
              <a:rPr lang="zh-CN" altLang="en-US"/>
              <a:t>def get_data(url, method, param):</a:t>
            </a:r>
            <a:endParaRPr lang="zh-CN" altLang="en-US"/>
          </a:p>
          <a:p>
            <a:r>
              <a:rPr lang="zh-CN" altLang="en-US"/>
              <a:t>    # 定义header 信息</a:t>
            </a:r>
            <a:endParaRPr lang="zh-CN" altLang="en-US"/>
          </a:p>
          <a:p>
            <a:r>
              <a:rPr lang="zh-CN" altLang="en-US"/>
              <a:t>    header = {</a:t>
            </a:r>
            <a:endParaRPr lang="zh-CN" altLang="en-US"/>
          </a:p>
          <a:p>
            <a:r>
              <a:rPr lang="zh-CN" altLang="en-US"/>
              <a:t>        "user-agent": "Mozilla/5.0 (Windows NT 10.0; Win64; x64) AppleWebKit/537.36 (KHTML, like Gecko) Chrome/102.0.5005.63 Safari/537.36",</a:t>
            </a:r>
            <a:endParaRPr lang="zh-CN" altLang="en-US"/>
          </a:p>
          <a:p>
            <a:r>
              <a:rPr lang="zh-CN" altLang="en-US"/>
              <a:t>        "accept": "application/json; charset=utf-8",</a:t>
            </a:r>
            <a:endParaRPr lang="zh-CN" altLang="en-US"/>
          </a:p>
          <a:p>
            <a:r>
              <a:rPr lang="zh-CN" altLang="en-US"/>
              <a:t>        "host": "www.techlabplt.com:8080",</a:t>
            </a:r>
            <a:endParaRPr lang="zh-CN" altLang="en-US"/>
          </a:p>
          <a:p>
            <a:r>
              <a:rPr lang="zh-CN" altLang="en-US"/>
              <a:t>        "Origin": "http://www.techlabplt.com:8080"</a:t>
            </a:r>
            <a:endParaRPr lang="zh-CN" altLang="en-US"/>
          </a:p>
          <a:p>
            <a:r>
              <a:rPr lang="zh-CN" altLang="en-US"/>
              <a:t>    }</a:t>
            </a:r>
            <a:endParaRPr lang="zh-CN" alt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1313815"/>
            <a:ext cx="7817485" cy="5544185"/>
          </a:xfrm>
          <a:prstGeom prst="rect">
            <a:avLst/>
          </a:prstGeom>
          <a:solidFill>
            <a:srgbClr val="D9D9D9"/>
          </a:solidFill>
        </p:spPr>
        <p:txBody>
          <a:bodyPr wrap="square" rtlCol="0" anchor="t">
            <a:noAutofit/>
          </a:bodyPr>
          <a:p>
            <a:r>
              <a:rPr lang="zh-CN" altLang="en-US"/>
              <a:t> if method == 'post':</a:t>
            </a:r>
            <a:endParaRPr lang="zh-CN" altLang="en-US"/>
          </a:p>
          <a:p>
            <a:r>
              <a:rPr lang="zh-CN" altLang="en-US"/>
              <a:t>        # 发起request post请求</a:t>
            </a:r>
            <a:endParaRPr lang="zh-CN" altLang="en-US"/>
          </a:p>
          <a:p>
            <a:r>
              <a:rPr lang="zh-CN" altLang="en-US"/>
              <a:t>        response = requests.post(url, headers=header, json=param)</a:t>
            </a:r>
            <a:endParaRPr lang="zh-CN" altLang="en-US"/>
          </a:p>
          <a:p>
            <a:r>
              <a:rPr lang="zh-CN" altLang="en-US"/>
              <a:t>    if method == 'get':</a:t>
            </a:r>
            <a:endParaRPr lang="zh-CN" altLang="en-US"/>
          </a:p>
          <a:p>
            <a:r>
              <a:rPr lang="zh-CN" altLang="en-US"/>
              <a:t>        # 发起request post请求</a:t>
            </a:r>
            <a:endParaRPr lang="zh-CN" altLang="en-US"/>
          </a:p>
          <a:p>
            <a:r>
              <a:rPr lang="zh-CN" altLang="en-US"/>
              <a:t>        response = requests.get(url, headers=header)</a:t>
            </a:r>
            <a:endParaRPr lang="zh-CN" altLang="en-US"/>
          </a:p>
          <a:p>
            <a:r>
              <a:rPr lang="zh-CN" altLang="en-US"/>
              <a:t>    # 如果正常返回，遍历输出数据到控制台。</a:t>
            </a:r>
            <a:endParaRPr lang="zh-CN" altLang="en-US"/>
          </a:p>
          <a:p>
            <a:r>
              <a:rPr lang="zh-CN" altLang="en-US"/>
              <a:t>    if response.status_code == 200:</a:t>
            </a:r>
            <a:endParaRPr lang="zh-CN" altLang="en-US"/>
          </a:p>
          <a:p>
            <a:r>
              <a:rPr lang="zh-CN" altLang="en-US"/>
              <a:t>        # 通过返回的数据转换为json格式，或者直接获取response.json。</a:t>
            </a:r>
            <a:endParaRPr lang="zh-CN" altLang="en-US"/>
          </a:p>
          <a:p>
            <a:r>
              <a:rPr lang="zh-CN" altLang="en-US"/>
              <a:t>        jsonData = json.loads(response.text)</a:t>
            </a:r>
            <a:endParaRPr lang="zh-CN" altLang="en-US"/>
          </a:p>
          <a:p>
            <a:r>
              <a:rPr lang="zh-CN" altLang="en-US"/>
              <a:t>        # 返回获取得到的数据</a:t>
            </a:r>
            <a:endParaRPr lang="zh-CN" altLang="en-US"/>
          </a:p>
          <a:p>
            <a:r>
              <a:rPr lang="zh-CN" altLang="en-US"/>
              <a:t>        return jsonData</a:t>
            </a:r>
            <a:endParaRPr lang="zh-CN" altLang="en-US"/>
          </a:p>
          <a:p>
            <a:r>
              <a:rPr lang="zh-CN" altLang="en-US"/>
              <a:t>'''根据传递过来的网址，获取response数据返回</a:t>
            </a:r>
            <a:endParaRPr lang="zh-CN" altLang="en-US"/>
          </a:p>
          <a:p>
            <a:r>
              <a:rPr lang="zh-CN" altLang="en-US"/>
              <a:t>url：网站地址'''</a:t>
            </a:r>
            <a:endParaRPr lang="zh-CN" altLang="en-US"/>
          </a:p>
          <a:p>
            <a:r>
              <a:rPr lang="zh-CN" altLang="en-US"/>
              <a:t>def get_response(url):</a:t>
            </a:r>
            <a:endParaRPr lang="zh-CN" altLang="en-US"/>
          </a:p>
          <a:p>
            <a:r>
              <a:rPr lang="zh-CN" altLang="en-US"/>
              <a:t>    # 发送请求</a:t>
            </a:r>
            <a:endParaRPr lang="zh-CN" altLang="en-US"/>
          </a:p>
          <a:p>
            <a:r>
              <a:rPr lang="zh-CN" altLang="en-US"/>
              <a:t>    headers = {</a:t>
            </a:r>
            <a:endParaRPr lang="zh-CN" altLang="en-US"/>
          </a:p>
          <a:p>
            <a:r>
              <a:rPr lang="zh-CN" altLang="en-US"/>
              <a:t>        "user-agent": "Mozilla/5.0 (Windows NT 10.0; Win64; x64) AppleWebKit/537.36 (KHTML, like Gecko) Chrome/102.0.5005.63 Safari/537.36"}</a:t>
            </a:r>
            <a:endParaRPr lang="zh-CN" altLang="en-US"/>
          </a:p>
        </p:txBody>
      </p:sp>
      <p:sp>
        <p:nvSpPr>
          <p:cNvPr id="3" name="标题 3"/>
          <p:cNvSpPr>
            <a:spLocks noGrp="1"/>
          </p:cNvSpPr>
          <p:nvPr/>
        </p:nvSpPr>
        <p:spPr>
          <a:xfrm>
            <a:off x="608330" y="517525"/>
            <a:ext cx="434784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Python</a:t>
            </a:r>
            <a:r>
              <a:rPr lang="zh-CN" altLang="en-US" sz="2800" spc="150">
                <a:solidFill>
                  <a:schemeClr val="tx1">
                    <a:lumMod val="65000"/>
                    <a:lumOff val="35000"/>
                  </a:schemeClr>
                </a:solidFill>
                <a:latin typeface="+mn-lt"/>
                <a:ea typeface="+mn-ea"/>
                <a:cs typeface="+mn-cs"/>
                <a:sym typeface="+mn-ea"/>
              </a:rPr>
              <a:t>程序代码</a:t>
            </a:r>
            <a:r>
              <a:rPr lang="zh-CN" altLang="en-US" sz="2800" spc="150">
                <a:solidFill>
                  <a:schemeClr val="tx1">
                    <a:lumMod val="65000"/>
                    <a:lumOff val="35000"/>
                  </a:schemeClr>
                </a:solidFill>
                <a:latin typeface="+mn-lt"/>
                <a:ea typeface="+mn-ea"/>
                <a:cs typeface="+mn-cs"/>
                <a:sym typeface="+mn-ea"/>
              </a:rPr>
              <a:t>如下</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210945"/>
            <a:ext cx="362902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381760"/>
            <a:ext cx="7762240" cy="5354320"/>
          </a:xfrm>
          <a:prstGeom prst="rect">
            <a:avLst/>
          </a:prstGeom>
          <a:solidFill>
            <a:srgbClr val="D9D9D9"/>
          </a:solidFill>
        </p:spPr>
        <p:txBody>
          <a:bodyPr wrap="square" rtlCol="0" anchor="t">
            <a:spAutoFit/>
          </a:bodyPr>
          <a:p>
            <a:r>
              <a:rPr lang="zh-CN" altLang="en-US"/>
              <a:t> response = requests.get(url=url, headers=headers)</a:t>
            </a:r>
            <a:endParaRPr lang="zh-CN" altLang="en-US"/>
          </a:p>
          <a:p>
            <a:r>
              <a:rPr lang="zh-CN" altLang="en-US"/>
              <a:t>    return response</a:t>
            </a:r>
            <a:endParaRPr lang="zh-CN" altLang="en-US"/>
          </a:p>
          <a:p>
            <a:r>
              <a:rPr lang="zh-CN" altLang="en-US"/>
              <a:t>'''传入JavaScript路径，获取JavaScript文件内容。</a:t>
            </a:r>
            <a:endParaRPr lang="zh-CN" altLang="en-US"/>
          </a:p>
          <a:p>
            <a:r>
              <a:rPr lang="zh-CN" altLang="en-US"/>
              <a:t>jsFile：JavaScript文件路径和名称'''</a:t>
            </a:r>
            <a:endParaRPr lang="zh-CN" altLang="en-US"/>
          </a:p>
          <a:p>
            <a:r>
              <a:rPr lang="zh-CN" altLang="en-US"/>
              <a:t>def get_js(jsFile):</a:t>
            </a:r>
            <a:endParaRPr lang="zh-CN" altLang="en-US"/>
          </a:p>
          <a:p>
            <a:r>
              <a:rPr lang="zh-CN" altLang="en-US"/>
              <a:t>    with open(jsFile, 'r', encoding='utf-8') as f:</a:t>
            </a:r>
            <a:endParaRPr lang="zh-CN" altLang="en-US"/>
          </a:p>
          <a:p>
            <a:r>
              <a:rPr lang="zh-CN" altLang="en-US"/>
              <a:t>        data = f.read()</a:t>
            </a:r>
            <a:endParaRPr lang="zh-CN" altLang="en-US"/>
          </a:p>
          <a:p>
            <a:r>
              <a:rPr lang="zh-CN" altLang="en-US"/>
              <a:t>        return data</a:t>
            </a:r>
            <a:endParaRPr lang="zh-CN" altLang="en-US"/>
          </a:p>
          <a:p>
            <a:r>
              <a:rPr lang="zh-CN" altLang="en-US"/>
              <a:t>'''根据传递过来的title, play_url来保存数据</a:t>
            </a:r>
            <a:endParaRPr lang="zh-CN" altLang="en-US"/>
          </a:p>
          <a:p>
            <a:r>
              <a:rPr lang="zh-CN" altLang="en-US"/>
              <a:t>title：文件名</a:t>
            </a:r>
            <a:endParaRPr lang="zh-CN" altLang="en-US"/>
          </a:p>
          <a:p>
            <a:r>
              <a:rPr lang="zh-CN" altLang="en-US"/>
              <a:t>play_url：音乐文件所在的URL'''</a:t>
            </a:r>
            <a:endParaRPr lang="zh-CN" altLang="en-US"/>
          </a:p>
          <a:p>
            <a:r>
              <a:rPr lang="zh-CN" altLang="en-US"/>
              <a:t>def save(title, play_url):</a:t>
            </a:r>
            <a:endParaRPr lang="zh-CN" altLang="en-US"/>
          </a:p>
          <a:p>
            <a:r>
              <a:rPr lang="zh-CN" altLang="en-US"/>
              <a:t>    # 获取音乐文件</a:t>
            </a:r>
            <a:endParaRPr lang="zh-CN" altLang="en-US"/>
          </a:p>
          <a:p>
            <a:r>
              <a:rPr lang="zh-CN" altLang="en-US"/>
              <a:t>    music_content = get_response(play_url).content</a:t>
            </a:r>
            <a:endParaRPr lang="zh-CN" altLang="en-US"/>
          </a:p>
          <a:p>
            <a:r>
              <a:rPr lang="zh-CN" altLang="en-US"/>
              <a:t>    # 保存文件</a:t>
            </a:r>
            <a:endParaRPr lang="zh-CN" altLang="en-US"/>
          </a:p>
          <a:p>
            <a:r>
              <a:rPr lang="zh-CN" altLang="en-US"/>
              <a:t>    with open('D:\\musicDir\\' + title + '.mp3', mode='wb') as f:</a:t>
            </a:r>
            <a:endParaRPr lang="zh-CN" altLang="en-US"/>
          </a:p>
          <a:p>
            <a:r>
              <a:rPr lang="zh-CN" altLang="en-US"/>
              <a:t>        f.write(music_content)</a:t>
            </a:r>
            <a:endParaRPr lang="zh-CN" altLang="en-US"/>
          </a:p>
          <a:p>
            <a:r>
              <a:rPr lang="zh-CN" altLang="en-US"/>
              <a:t>        print(title, '保存成功')</a:t>
            </a:r>
            <a:endParaRPr lang="zh-CN" altLang="en-US"/>
          </a:p>
          <a:p>
            <a:r>
              <a:rPr lang="zh-CN" altLang="en-US"/>
              <a:t>'''执行主程序'''</a:t>
            </a:r>
            <a:endParaRPr lang="zh-CN" altLang="en-US"/>
          </a:p>
        </p:txBody>
      </p:sp>
      <p:sp>
        <p:nvSpPr>
          <p:cNvPr id="3" name="标题 3"/>
          <p:cNvSpPr>
            <a:spLocks noGrp="1"/>
          </p:cNvSpPr>
          <p:nvPr/>
        </p:nvSpPr>
        <p:spPr>
          <a:xfrm>
            <a:off x="608330" y="608330"/>
            <a:ext cx="434784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Python</a:t>
            </a:r>
            <a:r>
              <a:rPr lang="zh-CN" altLang="en-US" sz="2800" spc="150">
                <a:solidFill>
                  <a:schemeClr val="tx1">
                    <a:lumMod val="65000"/>
                    <a:lumOff val="35000"/>
                  </a:schemeClr>
                </a:solidFill>
                <a:latin typeface="+mn-lt"/>
                <a:ea typeface="+mn-ea"/>
                <a:cs typeface="+mn-cs"/>
                <a:sym typeface="+mn-ea"/>
              </a:rPr>
              <a:t>程序代码</a:t>
            </a:r>
            <a:r>
              <a:rPr lang="zh-CN" altLang="en-US" sz="2800" spc="150">
                <a:solidFill>
                  <a:schemeClr val="tx1">
                    <a:lumMod val="65000"/>
                    <a:lumOff val="35000"/>
                  </a:schemeClr>
                </a:solidFill>
                <a:latin typeface="+mn-lt"/>
                <a:ea typeface="+mn-ea"/>
                <a:cs typeface="+mn-cs"/>
                <a:sym typeface="+mn-ea"/>
              </a:rPr>
              <a:t>如下</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01750"/>
            <a:ext cx="362902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308735"/>
            <a:ext cx="7452995" cy="5549265"/>
          </a:xfrm>
          <a:prstGeom prst="rect">
            <a:avLst/>
          </a:prstGeom>
          <a:solidFill>
            <a:srgbClr val="D9D9D9"/>
          </a:solidFill>
        </p:spPr>
        <p:txBody>
          <a:bodyPr wrap="square" rtlCol="0" anchor="t">
            <a:noAutofit/>
          </a:bodyPr>
          <a:p>
            <a:r>
              <a:rPr lang="zh-CN" altLang="en-US"/>
              <a:t>def main(html_url):</a:t>
            </a:r>
            <a:endParaRPr lang="zh-CN" altLang="en-US"/>
          </a:p>
          <a:p>
            <a:r>
              <a:rPr lang="zh-CN" altLang="en-US"/>
              <a:t>    # 1.获取音乐数据</a:t>
            </a:r>
            <a:endParaRPr lang="zh-CN" altLang="en-US"/>
          </a:p>
          <a:p>
            <a:r>
              <a:rPr lang="zh-CN" altLang="en-US"/>
              <a:t>    param = {'type': '1'}</a:t>
            </a:r>
            <a:endParaRPr lang="zh-CN" altLang="en-US"/>
          </a:p>
          <a:p>
            <a:r>
              <a:rPr lang="zh-CN" altLang="en-US"/>
              <a:t>    musicData = get_data(html_url, "post", param)</a:t>
            </a:r>
            <a:endParaRPr lang="zh-CN" altLang="en-US"/>
          </a:p>
          <a:p>
            <a:r>
              <a:rPr lang="zh-CN" altLang="en-US"/>
              <a:t>    # 2.循环遍历音乐数据获取key值</a:t>
            </a:r>
            <a:endParaRPr lang="zh-CN" altLang="en-US"/>
          </a:p>
          <a:p>
            <a:r>
              <a:rPr lang="zh-CN" altLang="en-US"/>
              <a:t>    for i in range(len(musicData)):</a:t>
            </a:r>
            <a:endParaRPr lang="zh-CN" altLang="en-US"/>
          </a:p>
          <a:p>
            <a:r>
              <a:rPr lang="zh-CN" altLang="en-US"/>
              <a:t>        strKey = musicData[i]['key']</a:t>
            </a:r>
            <a:endParaRPr lang="zh-CN" altLang="en-US"/>
          </a:p>
          <a:p>
            <a:r>
              <a:rPr lang="zh-CN" altLang="en-US"/>
              <a:t>        strMusicName = musicData[i]['musicName']</a:t>
            </a:r>
            <a:endParaRPr lang="zh-CN" altLang="en-US"/>
          </a:p>
          <a:p>
            <a:r>
              <a:rPr lang="zh-CN" altLang="en-US"/>
              <a:t>        print(strKey)</a:t>
            </a:r>
            <a:endParaRPr lang="zh-CN" altLang="en-US"/>
          </a:p>
          <a:p>
            <a:r>
              <a:rPr lang="zh-CN" altLang="en-US"/>
              <a:t>        # 3. 通过execjs.compile()编译并加载JavaScript文件内容</a:t>
            </a:r>
            <a:endParaRPr lang="zh-CN" altLang="en-US"/>
          </a:p>
          <a:p>
            <a:r>
              <a:rPr lang="zh-CN" altLang="en-US"/>
              <a:t>        execObj = execjs.compile(get_js('music.js'))</a:t>
            </a:r>
            <a:endParaRPr lang="zh-CN" altLang="en-US"/>
          </a:p>
          <a:p>
            <a:r>
              <a:rPr lang="zh-CN" altLang="en-US"/>
              <a:t>        # 4.使用call调用JavaScript内的minus方法,获取得到hash</a:t>
            </a:r>
            <a:endParaRPr lang="zh-CN" altLang="en-US"/>
          </a:p>
          <a:p>
            <a:r>
              <a:rPr lang="zh-CN" altLang="en-US"/>
              <a:t>        strHash = execObj.call("d", strKey)</a:t>
            </a:r>
            <a:endParaRPr lang="zh-CN" altLang="en-US"/>
          </a:p>
          <a:p>
            <a:r>
              <a:rPr lang="zh-CN" altLang="en-US"/>
              <a:t>        print(strHash)</a:t>
            </a:r>
            <a:endParaRPr lang="zh-CN" altLang="en-US"/>
          </a:p>
          <a:p>
            <a:r>
              <a:rPr lang="zh-CN" altLang="en-US"/>
              <a:t>        # 5.获取音乐下载的地址</a:t>
            </a:r>
            <a:endParaRPr lang="zh-CN" altLang="en-US"/>
          </a:p>
          <a:p>
            <a:r>
              <a:rPr lang="zh-CN" altLang="en-US"/>
              <a:t>        param = {}</a:t>
            </a:r>
            <a:endParaRPr lang="zh-CN" altLang="en-US"/>
          </a:p>
          <a:p>
            <a:r>
              <a:rPr lang="zh-CN" altLang="en-US"/>
              <a:t>        url = 'http://www.techlabplt.com:8080/BD-PC/playMusic?m=play&amp;hash=' + strHash</a:t>
            </a:r>
            <a:endParaRPr lang="zh-CN" altLang="en-US"/>
          </a:p>
          <a:p>
            <a:r>
              <a:rPr lang="zh-CN" altLang="en-US"/>
              <a:t>        musicUrl = get_data(url, 'get', param)['playURL']</a:t>
            </a:r>
            <a:endParaRPr lang="zh-CN" altLang="en-US"/>
          </a:p>
          <a:p>
            <a:r>
              <a:rPr lang="zh-CN" altLang="en-US"/>
              <a:t>        print(musicUrl)</a:t>
            </a:r>
            <a:endParaRPr lang="zh-CN" altLang="en-US"/>
          </a:p>
        </p:txBody>
      </p:sp>
      <p:sp>
        <p:nvSpPr>
          <p:cNvPr id="3" name="标题 3"/>
          <p:cNvSpPr>
            <a:spLocks noGrp="1"/>
          </p:cNvSpPr>
          <p:nvPr/>
        </p:nvSpPr>
        <p:spPr>
          <a:xfrm>
            <a:off x="608330" y="608330"/>
            <a:ext cx="434784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Python</a:t>
            </a:r>
            <a:r>
              <a:rPr lang="zh-CN" altLang="en-US" sz="2800" spc="150">
                <a:solidFill>
                  <a:schemeClr val="tx1">
                    <a:lumMod val="65000"/>
                    <a:lumOff val="35000"/>
                  </a:schemeClr>
                </a:solidFill>
                <a:latin typeface="+mn-lt"/>
                <a:ea typeface="+mn-ea"/>
                <a:cs typeface="+mn-cs"/>
                <a:sym typeface="+mn-ea"/>
              </a:rPr>
              <a:t>程序代码</a:t>
            </a:r>
            <a:r>
              <a:rPr lang="zh-CN" altLang="en-US" sz="2800" spc="150">
                <a:solidFill>
                  <a:schemeClr val="tx1">
                    <a:lumMod val="65000"/>
                    <a:lumOff val="35000"/>
                  </a:schemeClr>
                </a:solidFill>
                <a:latin typeface="+mn-lt"/>
                <a:ea typeface="+mn-ea"/>
                <a:cs typeface="+mn-cs"/>
                <a:sym typeface="+mn-ea"/>
              </a:rPr>
              <a:t>如下</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01750"/>
            <a:ext cx="362902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1457960"/>
            <a:ext cx="5183505" cy="3170555"/>
          </a:xfrm>
          <a:prstGeom prst="rect">
            <a:avLst/>
          </a:prstGeom>
          <a:solidFill>
            <a:srgbClr val="D9D9D9"/>
          </a:solidFill>
        </p:spPr>
        <p:txBody>
          <a:bodyPr wrap="square" rtlCol="0" anchor="t">
            <a:noAutofit/>
          </a:bodyPr>
          <a:p>
            <a:r>
              <a:rPr lang="zh-CN" altLang="en-US"/>
              <a:t># 6.保存音乐文件</a:t>
            </a:r>
            <a:endParaRPr lang="zh-CN" altLang="en-US"/>
          </a:p>
          <a:p>
            <a:r>
              <a:rPr lang="zh-CN" altLang="en-US"/>
              <a:t>        save(strMusicName, musicUrl)</a:t>
            </a:r>
            <a:endParaRPr lang="zh-CN" altLang="en-US"/>
          </a:p>
          <a:p>
            <a:r>
              <a:rPr lang="zh-CN" altLang="en-US"/>
              <a:t>        # 7.等待1秒</a:t>
            </a:r>
            <a:endParaRPr lang="zh-CN" altLang="en-US"/>
          </a:p>
          <a:p>
            <a:r>
              <a:rPr lang="zh-CN" altLang="en-US"/>
              <a:t>        time.sleep(1)</a:t>
            </a:r>
            <a:endParaRPr lang="zh-CN" altLang="en-US"/>
          </a:p>
          <a:p>
            <a:r>
              <a:rPr lang="zh-CN" altLang="en-US"/>
              <a:t>if __name__ == '__main__':</a:t>
            </a:r>
            <a:endParaRPr lang="zh-CN" altLang="en-US"/>
          </a:p>
          <a:p>
            <a:r>
              <a:rPr lang="zh-CN" altLang="en-US"/>
              <a:t>    url = "http://www.techlabplt.com:8080/BD</a:t>
            </a:r>
            <a:r>
              <a:rPr lang="en-US" altLang="zh-CN"/>
              <a:t>-</a:t>
            </a:r>
            <a:r>
              <a:rPr lang="zh-CN" altLang="en-US"/>
              <a:t>PC/music/selectMusicByType"</a:t>
            </a:r>
            <a:endParaRPr lang="zh-CN" altLang="en-US"/>
          </a:p>
          <a:p>
            <a:r>
              <a:rPr lang="zh-CN" altLang="en-US"/>
              <a:t>    main(url)</a:t>
            </a:r>
            <a:endParaRPr lang="zh-CN" altLang="en-US"/>
          </a:p>
        </p:txBody>
      </p:sp>
      <p:pic>
        <p:nvPicPr>
          <p:cNvPr id="87" name="图片 87"/>
          <p:cNvPicPr>
            <a:picLocks noChangeAspect="1"/>
          </p:cNvPicPr>
          <p:nvPr/>
        </p:nvPicPr>
        <p:blipFill>
          <a:blip r:embed="rId2"/>
          <a:stretch>
            <a:fillRect/>
          </a:stretch>
        </p:blipFill>
        <p:spPr>
          <a:xfrm>
            <a:off x="6583680" y="2492375"/>
            <a:ext cx="5274310" cy="3576320"/>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20000">
            <a:off x="5800725" y="1530985"/>
            <a:ext cx="1110615" cy="1110615"/>
          </a:xfrm>
          <a:prstGeom prst="rect">
            <a:avLst/>
          </a:prstGeom>
        </p:spPr>
      </p:pic>
      <p:sp>
        <p:nvSpPr>
          <p:cNvPr id="3" name="标题 3"/>
          <p:cNvSpPr>
            <a:spLocks noGrp="1"/>
          </p:cNvSpPr>
          <p:nvPr/>
        </p:nvSpPr>
        <p:spPr>
          <a:xfrm>
            <a:off x="608330" y="608330"/>
            <a:ext cx="434784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Python</a:t>
            </a:r>
            <a:r>
              <a:rPr lang="zh-CN" altLang="en-US" sz="2800" spc="150">
                <a:solidFill>
                  <a:schemeClr val="tx1">
                    <a:lumMod val="65000"/>
                    <a:lumOff val="35000"/>
                  </a:schemeClr>
                </a:solidFill>
                <a:latin typeface="+mn-lt"/>
                <a:ea typeface="+mn-ea"/>
                <a:cs typeface="+mn-cs"/>
                <a:sym typeface="+mn-ea"/>
              </a:rPr>
              <a:t>程序代码</a:t>
            </a:r>
            <a:r>
              <a:rPr lang="zh-CN" altLang="en-US" sz="2800" spc="150">
                <a:solidFill>
                  <a:schemeClr val="tx1">
                    <a:lumMod val="65000"/>
                    <a:lumOff val="35000"/>
                  </a:schemeClr>
                </a:solidFill>
                <a:latin typeface="+mn-lt"/>
                <a:ea typeface="+mn-ea"/>
                <a:cs typeface="+mn-cs"/>
                <a:sym typeface="+mn-ea"/>
              </a:rPr>
              <a:t>如下</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01750"/>
            <a:ext cx="362902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274510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文件保存</a:t>
            </a:r>
            <a:r>
              <a:rPr lang="zh-CN" altLang="en-US" sz="2800" spc="150">
                <a:solidFill>
                  <a:schemeClr val="tx1">
                    <a:lumMod val="65000"/>
                    <a:lumOff val="35000"/>
                  </a:schemeClr>
                </a:solidFill>
                <a:latin typeface="+mn-lt"/>
                <a:ea typeface="+mn-ea"/>
                <a:cs typeface="+mn-cs"/>
                <a:sym typeface="+mn-ea"/>
              </a:rPr>
              <a:t>目录</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301750"/>
            <a:ext cx="2326640" cy="1206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pic>
        <p:nvPicPr>
          <p:cNvPr id="82" name="图片 82"/>
          <p:cNvPicPr>
            <a:picLocks noChangeAspect="1"/>
          </p:cNvPicPr>
          <p:nvPr/>
        </p:nvPicPr>
        <p:blipFill>
          <a:blip r:embed="rId2"/>
          <a:stretch>
            <a:fillRect/>
          </a:stretch>
        </p:blipFill>
        <p:spPr>
          <a:xfrm>
            <a:off x="2111375" y="2036445"/>
            <a:ext cx="6931025" cy="4806315"/>
          </a:xfrm>
          <a:prstGeom prst="rect">
            <a:avLst/>
          </a:prstGeom>
        </p:spPr>
      </p:pic>
      <p:sp>
        <p:nvSpPr>
          <p:cNvPr id="2" name="文本框 1"/>
          <p:cNvSpPr txBox="1"/>
          <p:nvPr/>
        </p:nvSpPr>
        <p:spPr>
          <a:xfrm>
            <a:off x="608330" y="1473200"/>
            <a:ext cx="11250295" cy="368300"/>
          </a:xfrm>
          <a:prstGeom prst="rect">
            <a:avLst/>
          </a:prstGeom>
          <a:noFill/>
        </p:spPr>
        <p:txBody>
          <a:bodyPr wrap="square" rtlCol="0" anchor="t">
            <a:spAutoFit/>
          </a:bodyPr>
          <a:p>
            <a:pPr indent="0"/>
            <a:r>
              <a:rPr lang="zh-CN" altLang="en-US"/>
              <a:t>在Python代码所定义的保存目录下，有批量下载的音乐文件生成，说明程序执行成功。如下图所示：</a:t>
            </a:r>
            <a:endParaRPr lang="zh-CN" alt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489960" y="3130550"/>
            <a:ext cx="7168515" cy="829945"/>
          </a:xfrm>
          <a:prstGeom prst="rect">
            <a:avLst/>
          </a:prstGeom>
          <a:noFill/>
        </p:spPr>
        <p:txBody>
          <a:bodyPr wrap="square" rtlCol="0">
            <a:spAutoFit/>
          </a:bodyPr>
          <a:p>
            <a:r>
              <a:rPr lang="zh-CN" altLang="en-US" sz="4800" b="1"/>
              <a:t>任务</a:t>
            </a:r>
            <a:r>
              <a:rPr lang="en-US" altLang="zh-CN" sz="4800" b="1"/>
              <a:t>4.1.4    </a:t>
            </a:r>
            <a:r>
              <a:rPr lang="zh-CN" altLang="en-US" sz="4800" b="1"/>
              <a:t>任务</a:t>
            </a:r>
            <a:r>
              <a:rPr lang="zh-CN" altLang="en-US" sz="4800" b="1"/>
              <a:t>实施</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450215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任务</a:t>
            </a:r>
            <a:r>
              <a:rPr lang="zh-CN" altLang="en-US" sz="2800" spc="150">
                <a:solidFill>
                  <a:schemeClr val="tx1">
                    <a:lumMod val="65000"/>
                    <a:lumOff val="35000"/>
                  </a:schemeClr>
                </a:solidFill>
                <a:latin typeface="+mn-lt"/>
                <a:ea typeface="+mn-ea"/>
                <a:cs typeface="+mn-cs"/>
                <a:sym typeface="+mn-ea"/>
              </a:rPr>
              <a:t>实施</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301750"/>
            <a:ext cx="1588770" cy="1206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7695" y="1708150"/>
            <a:ext cx="11250295" cy="645160"/>
          </a:xfrm>
          <a:prstGeom prst="rect">
            <a:avLst/>
          </a:prstGeom>
          <a:noFill/>
        </p:spPr>
        <p:txBody>
          <a:bodyPr wrap="square" rtlCol="0" anchor="t">
            <a:spAutoFit/>
          </a:bodyPr>
          <a:p>
            <a:pPr indent="457200"/>
            <a:r>
              <a:rPr lang="zh-CN" altLang="en-US"/>
              <a:t>本次通过逆向分析爬取（http://www.techlabplt.com:8080/BD-PC/zhaopin.html）招聘网站中，职位名含有“大数据”与“Python”的前10页数据，并把数据存入JSON文件中。</a:t>
            </a:r>
            <a:endParaRPr lang="zh-CN"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3" name="文本占位符 2"/>
          <p:cNvSpPr>
            <a:spLocks noGrp="1"/>
          </p:cNvSpPr>
          <p:nvPr>
            <p:ph type="body" sz="half" idx="2"/>
          </p:nvPr>
        </p:nvSpPr>
        <p:spPr>
          <a:xfrm>
            <a:off x="960120" y="2346960"/>
            <a:ext cx="10272395" cy="2414270"/>
          </a:xfrm>
        </p:spPr>
        <p:txBody>
          <a:bodyPr>
            <a:scene3d>
              <a:camera prst="orthographicFront"/>
              <a:lightRig rig="threePt" dir="t"/>
            </a:scene3d>
          </a:bodyPr>
          <a:p>
            <a:pPr algn="ctr"/>
            <a:r>
              <a:rPr lang="zh-CN" altLang="en-US" sz="9600">
                <a:gradFill>
                  <a:gsLst>
                    <a:gs pos="21000">
                      <a:srgbClr val="53575C"/>
                    </a:gs>
                    <a:gs pos="88000">
                      <a:srgbClr val="C5C7CA"/>
                    </a:gs>
                  </a:gsLst>
                  <a:lin ang="5400000"/>
                </a:gradFill>
                <a:effectLst/>
              </a:rPr>
              <a:t>谢谢观看！</a:t>
            </a:r>
            <a:endParaRPr lang="zh-CN" altLang="en-US" sz="9600">
              <a:gradFill>
                <a:gsLst>
                  <a:gs pos="21000">
                    <a:srgbClr val="53575C"/>
                  </a:gs>
                  <a:gs pos="88000">
                    <a:srgbClr val="C5C7CA"/>
                  </a:gs>
                </a:gsLst>
                <a:lin ang="5400000"/>
              </a:gradFill>
              <a:effectLst/>
            </a:endParaRPr>
          </a:p>
        </p:txBody>
      </p:sp>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Sld>
  <p:clrMapOvr>
    <a:masterClrMapping/>
  </p:clrMapOvr>
  <p:timing>
    <p:tnLst>
      <p:par>
        <p:cTn id="1" dur="indefinite" restart="never" nodeType="tmRoot"/>
      </p:par>
    </p:tnLst>
    <p:bldLst>
      <p:bldP spid="3" grpId="0" build="p"/>
      <p:bldP spid="3" grpId="1"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81400" y="3130550"/>
            <a:ext cx="7168515" cy="829945"/>
          </a:xfrm>
          <a:prstGeom prst="rect">
            <a:avLst/>
          </a:prstGeom>
          <a:noFill/>
        </p:spPr>
        <p:txBody>
          <a:bodyPr wrap="square" rtlCol="0">
            <a:spAutoFit/>
          </a:bodyPr>
          <a:p>
            <a:r>
              <a:rPr lang="zh-CN" altLang="en-US" sz="4800" b="1"/>
              <a:t>任务</a:t>
            </a:r>
            <a:r>
              <a:rPr lang="en-US" altLang="zh-CN" sz="4800" b="1"/>
              <a:t>4.1    </a:t>
            </a:r>
            <a:r>
              <a:rPr lang="zh-CN" altLang="en-US" sz="4800" b="1"/>
              <a:t>逆向分析</a:t>
            </a:r>
            <a:r>
              <a:rPr lang="zh-CN" altLang="en-US" sz="4800" b="1"/>
              <a:t>爬取</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sp>
        <p:nvSpPr>
          <p:cNvPr id="6" name="标题 3"/>
          <p:cNvSpPr>
            <a:spLocks noGrp="1"/>
          </p:cNvSpPr>
          <p:nvPr/>
        </p:nvSpPr>
        <p:spPr>
          <a:xfrm>
            <a:off x="608330" y="608330"/>
            <a:ext cx="271716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逆向分析</a:t>
            </a:r>
            <a:r>
              <a:rPr lang="zh-CN" altLang="en-US" sz="2800" spc="150">
                <a:solidFill>
                  <a:schemeClr val="tx1">
                    <a:lumMod val="65000"/>
                    <a:lumOff val="35000"/>
                  </a:schemeClr>
                </a:solidFill>
                <a:latin typeface="+mn-lt"/>
                <a:ea typeface="+mn-ea"/>
                <a:cs typeface="+mn-cs"/>
                <a:sym typeface="+mn-ea"/>
              </a:rPr>
              <a:t>爬取</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92860"/>
            <a:ext cx="2322195" cy="20955"/>
          </a:xfrm>
          <a:prstGeom prst="line">
            <a:avLst/>
          </a:prstGeom>
          <a:ln w="19050"/>
        </p:spPr>
        <p:style>
          <a:lnRef idx="1">
            <a:schemeClr val="dk1"/>
          </a:lnRef>
          <a:fillRef idx="0">
            <a:schemeClr val="dk1"/>
          </a:fillRef>
          <a:effectRef idx="0">
            <a:schemeClr val="dk1"/>
          </a:effectRef>
          <a:fontRef idx="minor">
            <a:schemeClr val="tx1"/>
          </a:fontRef>
        </p:style>
      </p:cxnSp>
      <p:sp>
        <p:nvSpPr>
          <p:cNvPr id="4" name="文本框 3"/>
          <p:cNvSpPr txBox="1"/>
          <p:nvPr/>
        </p:nvSpPr>
        <p:spPr>
          <a:xfrm>
            <a:off x="699135" y="1551305"/>
            <a:ext cx="11186160" cy="5153025"/>
          </a:xfrm>
          <a:prstGeom prst="rect">
            <a:avLst/>
          </a:prstGeom>
          <a:noFill/>
        </p:spPr>
        <p:txBody>
          <a:bodyPr wrap="square" rtlCol="0">
            <a:spAutoFit/>
          </a:bodyPr>
          <a:p>
            <a:r>
              <a:rPr lang="zh-CN" altLang="en-US" b="1"/>
              <a:t>知识</a:t>
            </a:r>
            <a:r>
              <a:rPr lang="zh-CN" altLang="en-US" b="1"/>
              <a:t>储备：</a:t>
            </a:r>
            <a:endParaRPr lang="zh-CN" altLang="en-US" b="1"/>
          </a:p>
          <a:p>
            <a:pPr marL="285750" indent="-285750" algn="l">
              <a:lnSpc>
                <a:spcPct val="220000"/>
              </a:lnSpc>
              <a:spcBef>
                <a:spcPts val="0"/>
              </a:spcBef>
              <a:spcAft>
                <a:spcPts val="600"/>
              </a:spcAft>
              <a:buClrTx/>
              <a:buSzTx/>
              <a:buFont typeface="Arial" panose="020B0604020202020204" pitchFamily="34" charset="0"/>
              <a:buChar char="•"/>
            </a:pPr>
            <a:r>
              <a:rPr lang="zh-CN" altLang="en-US" b="1"/>
              <a:t></a:t>
            </a: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 Ajax 的概念和工作原理，掌握如何使用 JavaScript 通过 Ajax 发送异步请求获取数据；</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熟悉浏览器开发者工具的使用，熟练查看网页元素、网络请求、响应数据等，能够通过分析网络请求和响应的数据结构来理解网页数据的组织和格式；</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能够在开发者工具中设置断点、观察变量值等调试工具的基本使用方法，并通过断点调试工具定位问题、改进代码和理解程序的执行过程；</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具备对逆向工程的基本理解，并能够阐述逆向分析爬虫过程的流程；</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 Pyexecjs 库的基本概念和安装方法，能够通过 Pyexecjs 库在 Python 中执行 JavaScript 代码；</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包含 JavaScript 语言基础、数据结构和算法的了解，对网页请求与响应的基本认识，熟悉网络爬虫的基本原理和相关技术（如HTTP协议、HTML解析等）。</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p:txBody>
      </p:sp>
      <p:sp>
        <p:nvSpPr>
          <p:cNvPr id="2"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479800" y="2761615"/>
            <a:ext cx="7168515" cy="1568450"/>
          </a:xfrm>
          <a:prstGeom prst="rect">
            <a:avLst/>
          </a:prstGeom>
          <a:noFill/>
        </p:spPr>
        <p:txBody>
          <a:bodyPr wrap="square" rtlCol="0">
            <a:spAutoFit/>
          </a:bodyPr>
          <a:p>
            <a:r>
              <a:rPr lang="zh-CN" altLang="en-US" sz="4800" b="1"/>
              <a:t>任务</a:t>
            </a:r>
            <a:r>
              <a:rPr lang="en-US" altLang="zh-CN" sz="4800" b="1"/>
              <a:t>4.1.1    </a:t>
            </a:r>
            <a:endParaRPr lang="en-US" altLang="zh-CN" sz="4800" b="1"/>
          </a:p>
          <a:p>
            <a:r>
              <a:rPr lang="en-US" altLang="zh-CN" sz="4800" b="1"/>
              <a:t>Ajax</a:t>
            </a:r>
            <a:r>
              <a:rPr lang="zh-CN" altLang="en-US" sz="4800" b="1"/>
              <a:t>与</a:t>
            </a:r>
            <a:r>
              <a:rPr lang="zh-CN" altLang="en-US" sz="4800" b="1"/>
              <a:t>数据爬取</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2872740"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Ajax</a:t>
            </a:r>
            <a:r>
              <a:rPr lang="zh-CN" altLang="en-US" sz="2800" spc="150">
                <a:solidFill>
                  <a:schemeClr val="tx1">
                    <a:lumMod val="65000"/>
                    <a:lumOff val="35000"/>
                  </a:schemeClr>
                </a:solidFill>
                <a:latin typeface="+mn-lt"/>
                <a:ea typeface="+mn-ea"/>
                <a:cs typeface="+mn-cs"/>
                <a:sym typeface="+mn-ea"/>
              </a:rPr>
              <a:t>与</a:t>
            </a:r>
            <a:r>
              <a:rPr lang="zh-CN" altLang="en-US" sz="2800" spc="150">
                <a:solidFill>
                  <a:schemeClr val="tx1">
                    <a:lumMod val="65000"/>
                    <a:lumOff val="35000"/>
                  </a:schemeClr>
                </a:solidFill>
                <a:latin typeface="+mn-lt"/>
                <a:ea typeface="+mn-ea"/>
                <a:cs typeface="+mn-cs"/>
                <a:sym typeface="+mn-ea"/>
              </a:rPr>
              <a:t>数据爬取</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310640"/>
            <a:ext cx="2493645" cy="317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99235"/>
            <a:ext cx="11249025" cy="922020"/>
          </a:xfrm>
          <a:prstGeom prst="rect">
            <a:avLst/>
          </a:prstGeom>
          <a:noFill/>
        </p:spPr>
        <p:txBody>
          <a:bodyPr wrap="square" rtlCol="0" anchor="t">
            <a:spAutoFit/>
          </a:bodyPr>
          <a:p>
            <a:pPr indent="457200"/>
            <a:r>
              <a:rPr lang="zh-CN" altLang="en-US"/>
              <a:t>Ajax（Asynchronous Javascript And XML），即异步的JavaScript和XML，Ajax其实就是浏览器与服务器之间的一种异步通信方式。异步的JavaScript，它可以异步的向服务器发送请求，在等待响应的过程中，不会阻塞当前页面，在这种情况下，浏览器可以做自己的事情。直到成功获取响应后，浏览器才开始处理响应数据。</a:t>
            </a:r>
            <a:endParaRPr lang="zh-CN" altLang="en-US"/>
          </a:p>
        </p:txBody>
      </p:sp>
      <p:sp>
        <p:nvSpPr>
          <p:cNvPr id="3" name="文本框 2"/>
          <p:cNvSpPr txBox="1"/>
          <p:nvPr/>
        </p:nvSpPr>
        <p:spPr>
          <a:xfrm>
            <a:off x="699135" y="2606675"/>
            <a:ext cx="11158855" cy="645160"/>
          </a:xfrm>
          <a:prstGeom prst="rect">
            <a:avLst/>
          </a:prstGeom>
          <a:noFill/>
        </p:spPr>
        <p:txBody>
          <a:bodyPr wrap="square" rtlCol="0" anchor="t">
            <a:spAutoFit/>
          </a:bodyPr>
          <a:p>
            <a:pPr indent="457200"/>
            <a:r>
              <a:rPr lang="zh-CN" altLang="en-US"/>
              <a:t>基于网站（http://www.techlabplt.com/），在</a:t>
            </a:r>
            <a:r>
              <a:rPr lang="en-US" altLang="zh-CN"/>
              <a:t>&lt;Network&gt;</a:t>
            </a:r>
            <a:r>
              <a:rPr lang="zh-CN" altLang="en-US"/>
              <a:t>选项卡内，</a:t>
            </a:r>
            <a:r>
              <a:rPr lang="en-US" altLang="zh-CN"/>
              <a:t>Ctrl+R</a:t>
            </a:r>
            <a:r>
              <a:rPr lang="zh-CN" altLang="en-US"/>
              <a:t>，可以查看到访问此网站的所有数据，</a:t>
            </a:r>
            <a:r>
              <a:rPr lang="zh-CN" altLang="en-US"/>
              <a:t>如下图：</a:t>
            </a:r>
            <a:endParaRPr lang="zh-CN" altLang="en-US"/>
          </a:p>
        </p:txBody>
      </p:sp>
      <p:pic>
        <p:nvPicPr>
          <p:cNvPr id="48" name="图片 48"/>
          <p:cNvPicPr>
            <a:picLocks noChangeAspect="1"/>
          </p:cNvPicPr>
          <p:nvPr/>
        </p:nvPicPr>
        <p:blipFill>
          <a:blip r:embed="rId2"/>
          <a:stretch>
            <a:fillRect/>
          </a:stretch>
        </p:blipFill>
        <p:spPr>
          <a:xfrm>
            <a:off x="2499360" y="3251835"/>
            <a:ext cx="6286500" cy="3648075"/>
          </a:xfrm>
          <a:prstGeom prst="rect">
            <a:avLst/>
          </a:prstGeom>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3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4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5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6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6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5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4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3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i*2"/>
  <p:tag name="KSO_WM_TEMPLATE_CATEGORY" val="custom"/>
  <p:tag name="KSO_WM_TEMPLATE_INDEX" val="20205081"/>
  <p:tag name="KSO_WM_UNIT_LAYERLEVEL" val="1"/>
  <p:tag name="KSO_WM_TAG_VERSION" val="1.0"/>
  <p:tag name="KSO_WM_DIAGRAM_GROUP_CODE" val="l1-1"/>
  <p:tag name="KSO_WM_UNIT_LINE_FORE_SCHEMECOLOR_INDEX" val="14"/>
  <p:tag name="KSO_WM_UNIT_LINE_FILL_TYPE" val="2"/>
  <p:tag name="KSO_WM_UNIT_USESOURCEFORMAT_APPLY" val="1"/>
</p:tagLst>
</file>

<file path=ppt/tags/tag74.xml><?xml version="1.0" encoding="utf-8"?>
<p:tagLst xmlns:p="http://schemas.openxmlformats.org/presentationml/2006/main">
  <p:tag name="KSO_WM_UNIT_ISCONTENTSTITLE" val="1"/>
  <p:tag name="KSO_WM_UNIT_PRESET_TEXT" val="目录"/>
  <p:tag name="KSO_WM_UNIT_NOCLEAR" val="1"/>
  <p:tag name="KSO_WM_UNIT_VALUE" val="2"/>
  <p:tag name="KSO_WM_UNIT_HIGHLIGHT" val="0"/>
  <p:tag name="KSO_WM_UNIT_COMPATIBLE" val="0"/>
  <p:tag name="KSO_WM_UNIT_DIAGRAM_ISNUMVISUAL" val="0"/>
  <p:tag name="KSO_WM_UNIT_DIAGRAM_ISREFERUNIT" val="0"/>
  <p:tag name="KSO_WM_DIAGRAM_GROUP_CODE" val="l1-1"/>
  <p:tag name="KSO_WM_UNIT_ID" val="custom20205081_6*a*1"/>
  <p:tag name="KSO_WM_TEMPLATE_CATEGORY" val="custom"/>
  <p:tag name="KSO_WM_TEMPLATE_INDEX" val="20205081"/>
  <p:tag name="KSO_WM_UNIT_LAYERLEVEL" val="1"/>
  <p:tag name="KSO_WM_TAG_VERSION" val="1.0"/>
  <p:tag name="KSO_WM_UNIT_ISNUMDGMTITLE"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5081_6*i*1"/>
  <p:tag name="KSO_WM_TEMPLATE_CATEGORY" val="custom"/>
  <p:tag name="KSO_WM_TEMPLATE_INDEX" val="20205081"/>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UNIT_PLACING_PICTURE_USER_VIEWPORT" val="{&quot;height&quot;:2724,&quot;width&quot;:8306}"/>
</p:tagLst>
</file>

<file path=ppt/tags/tag79.xml><?xml version="1.0" encoding="utf-8"?>
<p:tagLst xmlns:p="http://schemas.openxmlformats.org/presentationml/2006/main">
  <p:tag name="COMMONDATA" val="eyJoZGlkIjoiNjc4NWE5MDgxMWI3OWJkN2RhMWYwYTJlMzI5ZTliNjAifQ=="/>
  <p:tag name="KSO_WPP_MARK_KEY" val="d78747f1-b6f7-4a9a-8fa5-27db2ba24779"/>
  <p:tag name="commondata" val="eyJoZGlkIjoiYWRmNGI5OGMwYThkNjZlN2JlZGUyY2MxZmU1ZmUxNzY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QxNDEzODIyMzIwIiwKCSJHcm91cElkIiA6ICIxMjMxODM0NTUzIiwKCSJJbWFnZSIgOiAiaVZCT1J3MEtHZ29BQUFBTlNVaEVVZ0FBQktzQUFBUUpDQVlBQUFBSnFvdHRBQUFBQ1hCSVdYTUFBQXNUQUFBTEV3RUFtcHdZQUFBZ0FFbEVRVlI0bk96ZGVWeVU5ZjcvLytldzc2SzRvb1NwdWVTK1pHNmxtYW1oV2NmVDRqYzdaV1NXNWRGY0tqTk5MYTJPWmxxbWxtMmZjOHJTWEhFOVp1NUxpcEc1NVFLYWlxQUlJaUNMd0REeis4TWYxMkZrRmRFWjVIRy8zYnJGdGM1cnJvdEJyaWZ2eFpTVmxXVVZBQUFBQUFBQTRBQ2M3RjBBQUFBQUFBQUFrSXV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QUFBQUFBNkRzQW9BQUFBQUFBQU9nN0FLQUFBQUFBQUFEb093Q2dBQUFBQUFBQTZEc0FvQUFBQUFBQUFPZzdBS0FBQUFBQUFBRG9Pd0NnQUFBQUFBQUE2RHNBb0FBQUFBQUFBT2c3QUtBQUFBQUFBQURvT3dDZ0FBT0p4ZHUzYXBUNTgrbWpKbGlzTEN3aFFTRXFJdnZ2akMzbVdoakdSa1pNaHNOcGZwT1ZOU1VwU2RuVjJtNXdUS3E1eWNuREk3VjNKeXNpSWpJOHZzZkxjVHJqTnc4eEJXQVFCdWU1R1JrZnJQZi82alU2ZE8yYnVVQ3EyazkrSDgrZk9hTVdPRy9QejhOR0xFQ0QzNjZLTnExYXFWd3NMQ3RHUEhqbHRUTE1wRWRIUzBRa0pDOHExZnMyYU5ubi8rK1JJOTZHVmxaV25Ka2lXeVdDejV6aDBlSGk2cjFTcEpHakJnZ0xaczJWSW1kWmZHK2ZQbjlZOS8vRU52dlBGR2lZL0pyYjB3U1VsSm1qUnBrbzRlUFZxcW1pSWlJdFMvZjMrZE9uVksyZG5abWp4NXNzTEN3b3A5M1p2QmFyWHFpeSsrME9IRGgwdDh6SWNmZnFpTEZ5L2FyRE9iemJwdzRZS2svMTJmWFBIeDhmbStUNUtTa2hRZUhxNnNyQ3hqM2NxVkt6Vjc5dXdDWC9QZ3dZUDY2cXV2U2x6ampUaDY5S2hDUTBNVkZSVlZwdWVkTzNldXhvd1pVK3g5dGxnc21qNTllckdmbTUwN2QyckVpQkVsZXUxang0NXB6Smd4T25Ma1NMNXQ2ZW5wR2o1OHVIYnUzRm5zZVFyNzJYRzkreFFuTGk1T3c0WU5LOVd4OXJ6T1FFWGdZdThDQUFDNDJYSi8rV3ZWcXBXZEs2bllTbm9mWnMrZXJZeU1EQTBaTWtTK3ZyNlNwS0ZEaDJybzBLR2FNMmVPV3JkdUxXOXY3NXRlTDI2ZWJkdTJxWG56NW5KMmRpNTIzNk5IaitxYmI3NVJlbnE2bm4zMldXUDloZzBidEgzN2RyVnYzLzVtbGxvaUZvdEZNMmZPVkVwS2lpNWV2S2l0VzdlcWE5ZXVSUjRUSHgrdjhlUEhLelEwVlBmZWU2OGtLU0Vod1dhZmhJUUVoWWVIcTJQSGpxcGF0YXJOTmljbkoxV3BVcVhJMThqSnlkR1ZLMWRrc1ZqazZ1cXFlKzY1UjE5KythVjI3TmloQ1JNbXlNL1ByeFR2dG5Rc0ZvdkN3c0lVR0Jpb3BrMmJsdWlZYmR1MmFlREFnUW9JQ0REV3JWNjlXbUZoWWZyc3M4K1VtWm1wOFBCd1NWZGI2NDBkTzFZUFB2aWdubjc2YVdQL0kwZU82TDMzM3RPMzMzNnJHalZxU0xwNjdkYXRXNmY3Nzc5ZkxWdTJ0SG5ONDhlUGE5bXlaUm84ZUxDeGJ1blNwYVYrMzduNjl1MHJkM2QzWTlsaXNXaisvUG5LenM2V2w1ZVg0dUxpaWp5K2N1WEtjbk56SzlGck5XclVTS3RYcjlhNmRldUtESE5NSnBNQ0FnSTBiZG8wblRsenh1YnpWVm9iTm14UVZGU1VBZ01EODIwTER3OVhWRlNVS2xldVhPQ3hWcXZWQ0NlVGtwSWs1ZjlNNUZYUVBsV3JWbFZXVmxhaDF6TW9LTWhtT1NzclN5ZFBuaXppSFJYT250Y1pxQWdJcXdBQWdNT0lpSWpRdm4zN1ZMTm1UZlhvMGNOWUh4UVVwRzdkdW1uVHBrMWF2SGl4QmcwYVpMOGljVU9pb3FJVUZSV2wzcjE3S3pvNnVzQjlmSHg4akFmYUZpMWFLQ1FrUklzV0xWS2JObTNVckZrelNkS3Z2LzZxQmcwYTJKemowcVZMK2M1WnAwNGRtVXltbS9SdXJ2cm1tMjkwOE9CQmpSMDdWcHMzYjlhbm4zNnFldlhxNVhzd3pxdEtsU3FxVmF1V3BrNmRxb2tUSjZwdDI3YUZQc1IrOHNrbitkYjUrL3ZyaHg5K3VLNDZRMEpDZFBmZGQydlRwazFHRUZ5V0NydWZrb3dXVHdYZG83d0t1MThXaTBXcHFhbDY0SUVIRkI0ZXJ0OSsrMDExNnRTUmRMVUw2SjQ5ZStUbjU2ZGV2WG9wSlNXbHlDRHU0WWNmMXFwVnF6UnYzanpObVRPbjJORDA2NisvTG5KN1NYVHYzdDBtckZxMGFKSFJZaTV2TUZhWTk5NTdUMjNidGkzeGE2MWR1MWJKeWNsRjdtY3ltUlFhR3FxQWdBRE5uejlmYm01dUdqQmdRSWxlb3lBWkdSbmF2SG16ZXZUb29VcVZLdVhidm5uelp0V3NXVlBCd2NGS1MwdXoyZWJwNmFuVTFOUjhuNEdTQkR0NTkxbTdkcTBpSXlQMSt1dXZGN2p2MnJWcmpXN2xCWDArejU0OXE1ZGZmbG1yVjY4dTluWHRkWjJCaXNLVWxaVjE2OXNCQXdCdUdxdlZldE1mek1xYjNMOTRmdmpoaDJyUm9zVXRlVTN1UTM0bHVRL2p4bzNUSDMvOG9kRFFVRDMrK09NMjI0NGZQNjdYWG50TjN0N2UrdTY3NytUaDRYSFRhMGJweE1URXlHS3hLQzR1VHUrODg0NHgzbGhRVUpCbXpKaWhqUnMzRm5sOG56NTk5T3FycnhyTEdSa1pldm5sbCtYazVLUzVjK2ZxMUtsVEdqMTZkSWxxV2JwMHFUdzlQVXYvWmtwdy9xKy8vbHFQUFBLSWhnNGRxcFNVRkEwZlBseFdxMVhUcDA5WDllclZDejAyTXpOVGI3enhocHljbkRSanhneWxwS1RZak9XVmtKQ2dVYU5HYWNTSUVmbUNpdHlXVmpmYURhcDY5ZXI2di8vN3Z4czZSNjRiclVXU1ZxeFlvY2NlZXl6ZitrOCsrZVM2dWtpdFhidFcwdFZRODlxV1ZaSzBlL2R1dmZ2dXV4bzZkS2dlZWVRUlkzM3UvY3c5dmpnaElTRUtDUW01cnE1a3YvNzZxNlpPbmFxYU5XdEtrajc2NkNONWVYbmwyKy9FaVJPYVBIbXlxbGV2cmc4Ly9OQm1ueHU5MXQ3ZTNscThlTEd4dkd2WExyVnExVXBlWGw0bFBuZmVjeFIxek5xMWE1V1FrS0JCZ3dibDY2YVo2K09QUDFianhvMk43cG94TVRGNjlkVlh0V0xGaWtMUFc5QStlVnVmeGNURWFOaXdZVnE4ZUxGY1hQN1hSaU52V0JVZEhhMlhYbnJKdU4vWExqdmFkUVlxRWxwV0FVQTVsZmZCUHlNalExOTk5WlZpWTJQMTlOTlBhK0RBZ2NaK21abVpXclpzbWJadDI2Wno1ODdKMWRWVjlldlhWNzkrL2RTcFU2Y0N6NTJXbHFabHk1WnAxNjVkT24vK3ZFd21reG8yYktnQkF3Ykl5Y2xKWThlT2xhUjh2OHdYRjBZVXRmMTY2N3h3NFlKKyt1a25SVVJFNk9MRmkzSjFkVlZRVUpBZWUrd3hkZXZXemViMWN1WFdmVzN0SlRsWFliZ1BaWGNmNHVQanRYLy9mcGxNSmozd3dBUDVYcXRodzRhcVhidTJZbUppdEd2WExuWHYzcjNBNndiN2UrV1ZWMndHTzMvcHBaY2tYVzJoc21YTEZyMzc3cnRxMTY1ZGdjY09IVHBVcnE2dU51czhQVDMxMm11dktUVTFWUjRlSGxxeFlvV2FOV3VtYWRPbUdmdUVoSVJvNU1pUmV1aWhoMjdDT3lyWWdnVUx0R0RCQW5YcTFNbDRqMzUrZm5ydnZmZjArdXV2YS9UbzBabzhlYkxxMWF0WDRQSHU3dTU2NzczMzVPWGxKU2NuSjczMTFsczZmZnAwdnYwS2FsbVYrOWtwYXVLQmd3Y1A2clBQUHRPRUNST01Wa2pYeXZzUWY2T0tDbmh5Y25LTVFDOXZPRlNRM1BmMDBrc3Y2ZDEzMzdVSm1Zb0xrWExEaHVKMDZOQkJqUnMzMXQ2OWUyM3FzVmdzSmVxZVdscS8vLzY3L3ZXdmY2bGZ2MzRhT0hDZ1JvMGFwWWtUSjJyeTVNbnk5L2MzOXR1d1lZUG16Sm1qK3ZYcmE5S2tTZm5Dckd2dmUxUlVsS1pQbjY2UkkwZXFjZVBHeGRiaDdPeXNwS1FreGNYRnFWR2pSalkvMzY4OTk3WnQyN1Jnd1lKODY2KzlUazgrK2FRNmQrNXNMTy9jdVZNLy9mU1RKR241OHVYeTlmWFZoeDkrS0Nlbi93MmJmT25TSlkwZE85YjRQc3dObTNLWEN3b3VyMVZZOThoOSsvYXBTWk1tTi9ROTdvalhHYWdvQ0tzQW9Kejc2NisvOVBYWFg4dk56UzFmdDQ2RWhBUzkvZmJiaW82T05zWk1TRTlQMTRFREIzVGd3QUVOR0RBZ1h4UDcyTmhZalJzM3poakExc2ZIUis3dTdqcDQ4S0FPSGp5b2Z2MzZsZmw3dU40Nmp4MDdwcmZmZmx2cDZlbHlkblpXNWNxVmxaNmVydVBIajJ2Mzd0MUdTRktyVmkxSjBybHo1eVJKQVFFQitYNnBMZW01aXNOOXVMSDdJRWw3OXV5UjFXcFZ2WHIxYk1hb3lhdGR1M2FLaVluUm5qMTdDS3NjV0ZoWW1LU3JyUWltVEpsaUJBeFRwMDVWZ3dZTjFLNWRPOFhIeHlzdExVMTE2OWExT1RZN083dkE3NC9XclZzYlh6ZHQydlNXdFpJc1NFWkdoajc5OUZOdDNicFZYYnAwTVZwSDVRb0tDdEtISDM2bzhlUEhhOVNvVVhyaGhSZlV0MjlmbzdXbHhXSlJabWFtSk1uVjFkVjRtSjQzYjU3TjY4VEZ4ZW41NTUvWGhBa1QxTEZqeHdKckNRb0tVbVptcGhZdFdxU25ubnJLcHF0WjdtZk9aRExsNi9LMGRldFd0VzdkK3BhT1cxVlNlV3V0VWFPR2dvS0NkTzdjT1FVRUJCaGhWTjdybmN0aXNlaXJyNzVTY0hCd2lWN25uWGZleWRkZExUTXowK1lhbHRURml4Y0wvYm1WNitUSms1bzBhWkllZlBCQnZmamlpektaVEhyLy9mZjF6anZ2NkovLy9LZEdqQmlod01CQXpaOC9YK0hoNGVyVHA0OWVmUEhGQWo4UDE5N1AzSEdiNnRTcFUyVDMwN3ptejUrdjFhdFhhOGlRSWVyYnQyK2g1ODd0a2x2Y2VhdFhyNjY3N3JyTFdNNmQyUzR4TVZIcjFxM1RFMDg4a2UvZTVBYlQxd2JVdVJZc1dGRG82OFhHeGhiYTNVK1NkdXpZWVl3SFYxcU9lSjJCaW9Ld0NnREt1YVZMbHlva0pFU0RCdytXaTR1TFVsSlNKRjM5Sy9hVUtWTVVIUjJ0MXExYmE4U0lFYXBldmJxc1ZxczJidHlvVHo3NVJBc1hMclFaQThac05tdktsQ202Y09HQ0FnTUROWExrU0dNZzNJU0VCSDMrK2VmR1EyaFpLVTJkbjMvK3VkTFQwM1hQUGZkbzlPalJ4c1BXeVpNbmJXYWF5eDFuSkxkbHordXZ2NTd2QWJlazV5b085K0hHN29Nay9mbm5uNUpVNUYrckd6ZHVyTEN3TUdOZk9MYTllL2RLdXRvdE5qazVXWC84OFljbVQ1NHNTVnE4ZUxGMjd0eXBmLy83M3pZdEg3S3pzNDBIMXhVclZtaisvUG5HdHJWcjF5bzhQRnlmZi81NWdhODNjK1pNelp3NU05LzZrbmJwS29sRGh3NXAxcXhaaW8yTjFlT1BQNjdubjMvZUNLRUdEUnFrcmwyNzZ2bm5uMWZkdW5VMWE5WXNUWjA2VmZQbXpkT0dEUnYwM0hQUHFXM2J0dHF6WjQvZWUrODltL3FHRFJ0VzZFRFBlZmN0NkgzRnhzWnErZkxsT243OHVDWk5tcFN2SmNuaXhZdlZvVU1IWTNuYnRtMmFObTJhdW5idGVsMnpGNVpVUVdOU0ZUVm1sWmVYVjdGQlQ2MWF0ZlRkZDk4WngxNDdwbEJzYkt3R0R4NnNHalZxNUF2OUNwTzNKVk91NHNhN0tzakpreWNWR2hxcWJ0MjZLVFEwdE1EeG1pU3BYcjE2R2pkdW5NMjlDQWdJMEVjZmZXU0VWazVPVHZMeTh0TFVxVk50QXRyaVpHUmtTTkoxZFk4T0RRMVZXbHFhNXM2ZHE1TW5UK3JWVjErOUthMTQxcTFiSnpjM056MzY2S1A1dHVYT0NGcFk2NmVpNmlscVcwSkNnZzRlUEtqZXZYc2JZNFBWcTFmUENQNXlCMkRQL1gvdTkxVnhBOTA3OG5VR2JqZUVWUUJRem5sNWVlbWxsMTR5SHBaeWY4bmV2SG16amg4L3JxQ2dJRTJjT05INEJjMWtNcWxIang2S2pJelVxbFdydEdiTkdpTjgyTHg1czA2ZE9pVVBEdzlOblRyVnB1dEYxYXBWOWRaYmIybjA2TkU2ZnZ4NG1kVmZtanBQbkRnaFNYcmtrVWRzSGlycTFhdFhhSGVid3BUVnViZ1BOM1lmSk9uTW1UT1NwRHZ1dUtQUWZYSzNYYng0VVdscGFjd0s2TUF5TXpPMVk4Y09TZEtvVWFNMGZ2eDRmZnZ0dC9MeDhWRnFhcW8yYnR5b0FRTUc1SHRJelJ0VzllalJRMjNidHRWdnYvMm1MNy84VXRMVkFkZUw2dnBXa0FNSERoaXp4dDJJbkp3Y3JWeTVVajQrUGhvL2ZueStyckVYTGx3d2dtcnA2dWQxK3ZUcFdyaHdvWDc2NlNkTm1EQkJZOGVPVmV2V3JUVjkrblRGeDhjYlhSbW5USmxpTTE3Vjlianp6anMxWnN3WXZmLysrNW85ZTdaR2poeHBzLzNJa1NQYXZYdTNPblRvb045KyswMHpac3hRbzBhTmJNWUZLMHRGZGNOYnVIQ2hGaTVjYUxPdWE5ZXVldlBOTndzOUpqMDlYZTd1N2pZUCtIbGJxSlNsdUxnNFZhdFc3YnFPQ1F3TVZPUEdqYlZ5NVVyOSt1dXZDZzBOVmE5ZXZRb2N0ekJ2VUhYcDBpWHQzcjFiVzdaczBjR0RCeFVjSEt4S2xTcnB3SUVEbWpWcmxqcDI3S2dXTFZxb1ljT0crV2FEdkZaNmVyb2tGWHRQZS9Ub29WR2pSa202R2hDTkhEbFNBUUVCT25mdVhJR3QxY3JDMDA4L3JTNWR1dWlubjM1U3ExYXRiR2FFelEyckNtdFpWZHFCeUZldVhDbXIxYXBGaXhiSjFkVlZVVkZSTm9PcXYvUE9PemI3bDZUcnFPVFkxeG00M1JCV0FVQTUxNjFidHdKL0lkNnlaWXNrNmRGSEh5MjBTODJxVmF0c1dxaHMzNzVkMHRVWmJ2SUdKTG1jblozVnAwK2ZNZzFKU2xObjVjcVZGUjhmcjYxYnQ2cE5telkzOUl0ZldaMkwrM0JqOTBHNk9tYVZwQ0lmeXZKdVMwaElJS3h5WUpzMmJaTFZlblVlbityVnEydmN1SEdhUG4yNnBLdXRZdHpjM0hUZmZmZnArKysvMThDQkE0M1BUOTV1Z0Q0K1B2THg4YkZwY2VUaDRhR2dvQ0RGeHNZV1cwTmdZS0NrcXdOYUwxdTI3SWJmMC9EaHc5V3hZMGU5OHNvcnFsS2xTb21PY1hGeDBUUFBQS051M2JwcDNicDF1dSsrKzJReW1kUzBhVk9iRmtiKy92NDZjT0NBelpodWhTbG9iSzdPblR2cnlTZWYxSklsUzlTdlh6L1ZyMS9mMkJZVUZLUjU4K1lwSXlORE0yZk9WT1BHalRWNTh1U2JOdkQ4MnJWckZSY1hwOURRVUUyWU1NRW1vTWxyOWVyVm1qdDNicjR1amprNU9VWVlQbjM2ZEowNmRVcXpaODlXY0hDdy9QMzk5Y0lMTCtqdmYvKzdwS3V0OXJLenM1V1ltS2l3c0RERnhNUW9NREN3MU9NVW5UaHhvdEF1bDRYeDhQRFFrQ0ZEOU1BREQrampqei9XcDU5K3FrMmJOdW0xMTE0enZnZHp6MzN5NUVsRlJrYnE4T0hEeGg4bE9uVG9ZTk9TS2lvcVN1dlhyOWZXclZ1MWN1VktTVmNIMmE1ZXZicTZkdTJxSjU5OE1sOE5pWW1KTXBsTW1qdDNicUUvaTBlTUdGSGdRTzdQUHZ1c01TbElVWU4rRjdRdGJ5aHpiYXU1UzVjdVNmcGZOOVRJeUVpdFdiTkdNMmZPTk1aUXl3MW9YVjFkYllMZTNOa0NydzAyODRxTmpkV29VYU5zanZQMTlWVnFhcXJXclZzbjZlcWtIVUZCUVRhMTUyMXBlZTJBNnZIeDhmcm9vNDhLZlUxSHVNNUFSVUZZQlFEbDNMWGp2ZVNLaW9xU0pQMzQ0NDlhdW5ScHZ1MjVNKzRrSlNVWjYzSWZEbkpiemhTa29QRGtScFNtemllZWVFSno1ODdWeG8wYmRmejRjVDMyMkdONjRJRUhTalU3WEZtZGkvdHdZL2RCK2wvM2lxSWVvUE51eS8wTE54eVAyV3pXb2tXTDFMVnJWNjFidDA2alI0L1d5SkVqdFczYk5uWHYzbDNMbHkvWHdJRUQ1ZUhob2FWTGx5b29LRWhkdTNhVmRQVjdyYkFCay9NYVBIaHdzZnZrUG9BKytlU1RCVDdnbDBidjNyMUxkVnlkT25YMDRvc3ZsbWpmNmRPbkZ4cmFQdi84ODRVZTkreXp6NnBUcDA2cVg3KytrcEtTdEhuelprblNjODg5cCtuVHAydjY5T202OTk1NzlkWmJiNVhvR3QrSUdqVnFxRU9IRHZtNklPWktTVW5SRHovOG9DWk5tdWorKys4MzFpY21KdXJGRjE4MHh2UnEwNmFOWG4zMVZkV3NXVlAvK01jL2xKT1RJNHZGb2g5Ly9GSFoyZGsyWVllSGg0ZDI3ZHFsU1pNbTZjNDc3N3p1bXMrY09hUEV4RVExYWRLa1ZPLzVycnZ1MHV6WnMvWDk5OTlyOGVMRmV1V1ZWelJvMENBOSt1aWpNcGxNV3JKa2liWnQyNlk3N3JoRExWcTAwS0JCZzlTeVpjdDg5NkpCZ3dacTBLQ0JYbm5sRlVWRlJlbkFnUU02Y2VLRXpwdzVvL3Z1dTYvUTJxdFdyVnJvZUYxV3ExV1ptWmtGQnZ6bno1OVhSa2FHN3J6enpueXRGcGN1WGFxZmYvNVpiNy85ZG9HdFh2T2VMM2ZDZ1lMa1Rnb3lZc1FJVFo0OFdiTm16WkszdDdjeEVZT3JxMnVCbjlHU3RLekt1OCszMzM2ckZTdFdLQ2dveU9qK2w1ZkZZbEZxYW1xaFhUMnJWYXVtdDk5K3U5QVpmUjNoT2dNVkJXRVZBSlJ6QmYzMVR2cmZYeVV2WHJ4WTVQRjVaK3k2ZlBteUpCVTYzc2JOVUpvNisvYnRLMzkvZjMzenpUZUtqbzdXN05tejljMDMzK2lwcDU1Uy8vNzlyNnVGVDFtZGkvdHdZL2RCa3RFS3B5aDVIeDVLc2ovc1kvSGl4VXBOVFZYUG5qMk44V3FtVHAwcWYzOS8vZWMvLzVHZm41OUNRa0xrNHVLaVJ4NTVSUC8rOTcvVnVYTm5PVHM3eTJ3MkY5b2w2RnB2dlBGR2dRL3YyN2R2dDVrcHNMeng4UEFvVmFzbms4bWtPKzY0UTRzV0xkTGl4WXVOUUxkbXpab0tEUTNWdkhuejFMQmh3NXNlVk9WNjl0bG45ZXFycitybm4zOVd6NTQ5amZWV3ExVXpac3hRWm1hbXhvd1pZM05NcFVxVk5IejRjTFZ0MjFaUFB2bWtIbnp3UWFQcjFzU0pFK1hxNmlwM2QzZTV1YmtwSVNGQnI3MzIybldQU1dhMVdyVnk1VXJkZDk5OU5pM2tObTdjS0dkbjUwSm5xaXdKRnhjWERSbzBTTzNhdGRPMGFkTVVFUkZoak5VMGJOZ3dEUnMyVE43ZTNnb0pDZEdxVmF0S2ZONmkzcVBWYXRYQmd3ZUxITzh2SXlORFZxdFZQajQrK2JiOTk3Ly8xYkpseTdSbzBTS2J3YjNqNCtPMVpjc1c5ZWpSdzVqbHI3QVFSN3I2L3E1dHdmVFpaNThaeTc2K3ZobzdkcXhHang2dG1UTm5hdno0OFRaaDQrTEZpNDE5azVPVE5XM2FOTG03dSt1dHQ5NlN5V1RTekprek5XVElFRldxVkVsNzl1elJyRm16OU5oamorbXBwNTR5anZQeThsTExsaTNWdVhQbkFzZGppNG1Kc1dsSmRhMmNuQndOR0RCQVgzMzFsVTJydU56MzdnalhHYWdvQ0tzQTREYmw0ZUdodExRMHZmZmVlMnJidG0ySmpuRnhjWkhaYkRaYTBSUWtiMWhSbUlKQ2hOeHhLY3FpVGtucTBxV0xPblhxcE4yN2QydkZpaFU2ZE9pUXZ2bm1HNTA1YythNm04cVg1Ym11eFgwb3Vkd2FjbHRVRk9US2xTczIrOE14TFZteVJJOC8vcmhOaU92djc2K1RKMDlxMmJKbGV2MzExNVdWbGFYVTFGUjE2dFJKeTVZdDAvcjE2L1hRUXcvSmFyV1dlRFkyazhsVTRFREY1ZjBoNzUvLy9PZDFIMk0ybS9Yenp6L3JoeDkrMEtWTGwvVGdndytxWWNPR21qdDNycVNyWThzZE9YSkUzMzMzbmR6ZDNkVy9mLyt5TGp1ZjRPQmc5ZS9mWDU5Ly9ya2FOR2lnZXZYcXlXcTFhdGFzV1lxSWlORDQ4ZU9OMlVKek9UczdHNjNzcmpWOCtQQUMxMS9iYmVyRER6OHNkTGJJRXlkTzZOTlBQMVZrWktTYU4yOXVoRldKaVlsYXZYcDFtYzJPMkt4Wk0zMzIyV2Myb2NPMXJXTUdEUnBVYkpmRFBYdjI2SnR2dmlseW40TUhEeW8rUGo3ZnJMSjVwYWFtU2xLKzJXcWxxOTFrMjdScGt5OGduVE5uanJ5OHZJd1dnYkd4c1pvMGFaTEdqQm1qaGcwYkZsbFRZUm8yYktqQmd3Zkx3OE5EVnF2VitIZk96YzNOK056Lyt1dXZtak5uamhvMmJLZzMzM3hUN3U3dXlzcktVbmg0dUlZT0hTcHZiMjkxNzk1ZHRXdlgxclJwMC9UWFgzOXA2TkNoUnJoVVdMZlRHMVdlcmpOd095Q3NBb0RiVkdCZ29DSWpJM1g2OU9rU2h3L1ZxMWZYbVRObkZCVVZWZWgwejduZHhRcmk2ZW1wakl3TUpTY241OXRXMkF3N3Bha3psNU9Ua3pwMTZxUk9uVHBwMWFwVm1qZHZubjc1NVJjOTg4d3pxbDY5dXQzT2xSZjNvZVRYcmtxVktrcExTek9tQmk5STNtM0ZEVGdNKytuZnY3LysvdmUvNS90KysvYmJiNVdWbGFXcFU2ZmFySGR4Y2RIQ2hRdU5oOHlTdHZ4SlRFd3NjT2E1eE1URVVsWnVQM25ENWM4Ly83elFRYjV6eDJyS2xaT1RvMDJiTnVuSEgzL1UrZlBuZGM4OTl5ZzBORlRCd2NINUJwVWZPWEtra3BPVDlkVlhYK244K2ZONjhjVVhTOXlLcmJTZWZmWlpIVGx5Uk9QSGo5ZllzV08xWXNVSzdkMjdWeU5IanJ6dVVPSGFMc294TVRFYVBueDR2dlVGaFozcDZlbjY0b3N2dEdyVktsV3FWRWx2dmZXV01SR0V4V0xSakJrelpEYWJsWk9Uby9IangrdkREejhzdE1Wc1NSVVhmRld1WE5tbWhVMUJJaU1qaTMyZEgzNzRRVDQrUHZrRy9NOHJkMXluYTJzNmZmcTBvcU9qOWZqamo5dXMzN2h4bzhMRHd6Vmh3Z1FqZUtsUm80WThQRHcwYmRvMHpaa3pwOFNoOHJYeXpncVltWmtwVjFkWG1Vd21IVHg0VUFzV0xOREJnd2YxMUZOUGFlSENoZnJiMy81bWMreTEzV0NEZzRQbDd1NnVsMTU2U2ZmZmY3OEdEeDZzeXBVcmw2cXU0cFMzNnd5VWQ0UlZBSENiYXRldW5TSWpJN1Z1M1RyMTdkdTN3SWMvcTlVcWk4Vml0RXhvMWFxVnpwdzVvNTkvL2xuOSsvZlA5OWUvdExRMHJWbXpwdERYckZHamhrNmRPcVUvL3ZqRFpnd1M2ZXBneTJWVlowRjY5KzV0VEZlZW1KaG9FNUk0T1RuSllySFl0TW9wU2xIbnVsN2NoNUxmaHp2dXVFUFIwZEdLaVlrcDlQeG56NTZWZFBWQm9LeGFRS0RzRFJ3NHNNRDF6ei8vdkhyMjdLbnExYXZMMTlmWEdFRDk0c1dMV3JwMHFSR3dYdnR3Vmxncnd5Ky8vTktZSmJBOHl4M1VPWGZzblpkZmZybEV4eVVsSldua3lKR0tpNHRUdlhyMTlNRUhINmhseTVhRjd1L3E2cXFKRXlkcSt2VHBXcjE2dFE0ZlBxeGh3NFlWTzBiVHE2KytLbmQzZDMzODhjY2xmMVAvUHhjWEYwMmFORWtqUm96UTJMRmpaVEtaTkc3Y09LTzdVMG1ZemVZQ3g2akw3VUoyYlV2VDdPeHMrZnI2eW1ReUdZTjh2Lzc2NjhySXlGQ3ZYcjMwd2dzdkdLMmNzck96OWRGSEgybmZ2bjBhTm15WTZ0V3JwN0ZqeDJyaXhJbWFPblhxTGVzeVdWcnIxNi9YZ1FNSDlOeHp6eFhaZFRRM3dQWDM5N2RadjJQSERqazdPOXNFaHlkT25ORGN1WFBWdTNkdm01WmZ6czdPR2oxNnRQNzV6My9xNjYrLzFpdXZ2SExEOVdka1pNamQzVjFtczFsTGx5NVZRa0tDM24vL2ZiVnMyVktQUFBLSXNWOTJkcllHRFJxa1diTm0yUVM1TGk0dTh2WDExYVpObTdScDA2WjgzZWRMT3N0ZmNjcjdkUWJLSThJcUFMaE45ZW5UUnl0WHJsUk1USXplZWVjZERSMDYxQmdRTkNzclM3Ly8vcnNXTGx5bzhlUEhHeTFVK3ZYcnAzWHIxaWsrUGw0VEowNjBtY25vNU1tVCt1U1RUNHJzbXRhMmJWdWRPblZLdi96eWk5cTNiNjhPSFRySWFyVnErL2J0eG94R1pWSG5oQWtUOU5SVFQ2bHAwNll5bVV5eVdxM0cyQit1cnE3NS9sSmRyVm8xeGNYRmFmZnUzV3JmdnIzUzB0S01CNVdTbm12QmdnVmF2MzY5Qmd3WVVPUXNQdHlIMHQwSFNXcmN1TEYyN3R5cFk4ZU9GZnJlY3FFZnhiOEFBQ0FBU1VSQlZMY1ZOV1lJSEZlOWV2V00xaXg1VmF0V1RTKy8vTElPSFRva3lYYTh0c2pJU0gzNTVaZHlkWFhWdW5YcjlQREREMHY2WHhlcWdscW1SRWRINjlkZmY3MUo3NkxzNUk1UE4zVG9VTldxVlVzV2kwVlN5VnRXK2Z2N3EySERoaG93WUlCNjl1eVpyL3RqUWQyRjNkemNORzdjT0MxYXRFZ0xGaXpRdkhuek5HdldyRUxIbUV0UFQ5ZXBVNmVLSE5pOU1GYXJWYi8vL3J1V0wxK3UyTmhZQlFZR0tqWTJWck5uejlaZmYvMmw3dDI3NXhzWHFDQjc5KzdWZSsrOVYrajJnZ2JoL3ZiYmIxVzFhbFV0V2JKRTB0VldUSk1tVGJLWnVPTHMyYk9hUG4yNklpTWpOWERnUU9Obis1Z3hZL1RCQngvb2d3OCswSVFKRTI1NHB0T2I1ZENoUTVvN2Q2N3V2UFBPZkMzdXJuWGt5QkZKeXZmSGw2MWJ0NnA1OCtaR3E1N3c4SEJObXpaTnpzN09hdG15cFRadTNLaTB0RFJkdm54WnljbkpTazVPbHBlWGw5YXNXYU11WGJyWWRMZjg3TFBQYk1hb0tvbjQrSGo1K1BqSXhjVkY0OGFOazhsa01scjc1VzBobGZ0dlhxVktsUXBzT2RXOWUzZDE3OTQ5My9yMzMzOWZ0V3JWS3RYM2J5NUh1ODVBUlVGWUJRQzNxU3BWcW1qczJMR2FNbVdLRGh3NG9LRkRoOHJQejAvdTd1NjZkT21Tekdhem5KMmRiYWIzRGd3TTFQRGh3elZ6NWt3ZE9uUklnd2NQVmtCQWdNeG1zNUtUa3hVUUVLQVhYbmhCTTJmT0xQQTErL2Z2cjE5KytVWEp5Y2w2OTkxM1ZhbFNKVm10VnFXa3BPaVZWMTR4eGs2NTBUb2pJaUlVRVJFaFQwOVArZm41S1NVbHhaaEpMdTlmekhQZGQ5OTlXckpraWY3NzMvOXE5KzdkU2s5UDE0b1ZLNjdyWEV1WEx0V1ZLMWUwYk5teTZ3cXJ1QThsdXcrU2RPKzk5K3JycjcvVzhlUEhsWktTVW1ETHFZaUlDRWxTKy9idFMzd1A0Smd1WExpZ25UdDN5dGZYVjU2ZW5zck16TlR5NWN2bDdlMXR6SVoxN05neGpSOC9YdDI2ZFZQSGpoMDFlZkprSFR4NFVGMjdkbFg3OXUzbDdPeXNDeGN1eU5uWldjN096aktaVE1ZQTdSMDdkdFJmZi8wbHM5bXNPKys4MCtaNzExRnMzNzVka3RTelowK0Zob2JxenovL2xIUzFaVmx1NjQyVWxCU2RPM2RPN3U3dVJwZkh2SU0zdi9YV1d6Ym4zTHQzcjlFQ01qYzh2cmExaWNsazBvQUJBM1RQUGZmSTA5T3p5RERteUpFanNscXRSWFo5eWlzN08xdUhEaDFTZUhpNGR1ellvWXNYTDZwKy9mcWFNR0dDT25ic3FBTUhEdWlISDM0dy9nc09EbGFyVnEzVXBFa1QxYTFiVjdWcjExWkdSb2JSYXNyRnhVVWRPM2EwR1JBN0tTbEpibTV1T25EZ2dONS8vLzFDUTNqcDZzK2RqSXdNRFI0ODJHZ2xsWnFhcXNXTEYydkZpaFZ5Y25MU3lKRWo5ZEJERHhuSGRPblNSUU1IRHRUMzMzK3ZMNy84c3N4YTUxeHI1c3laaGY0Y0wwNTRlTGcrK09BRGVYdDdhOEtFQ1RiZjMyRmhZWXFQajFmbHlwWGw1ZVdsK1BoNExWdTJURTJhTkxGcDhSTVpHYW16WjgrcVg3OSt4anBYVjFlakZkdTBhZFBrNStjbmYzOS9JeVNxWExteUhuMzBVVzNac2tXelpzM1N2SG56akphUUF3Y090R25OdTIzYk5wdlpBVGR2M3F5OWUvZXFZOGVPcWwyN3RpNWV2S2hWcTFhcGVmUG1rcTRHcWNYOSsxcFU2TFJ3NFVLYmZ6YzhQRHhVclZvMTFhaFJRejE2OUpDM3Q3Y3htY2kxcjFQWTZ6cmlkUVlxQ3NmN1Z4c0FVR2JhdG0yck9YUG1hUEhpeGRxM2I1OFNFeE9WbVptcHdNQkF0V2pSUW4zNjlNblhWUDNCQng5VW5UcDE5Tk5QUCtudzRjTzZkT21TcWxTcG9wQ1FFQTBjT0xEQThXRnlWYTVjV1RObXpOQzMzMzZyL2Z2M0t5MHRUVUZCUVhyNTVaZlZyVnUzQWtPUzB0UVpHaHFxblR0MzZzeVpNNHFQajFlbFNwWFVwazBiOWV2WHovaWxONjlubm5sR2FXbHAycjU5dTlMVDAyMWFkcFQwWEwxNjlkTDY5ZXZWcTFldkVsLy8wcjQvcWVMZEIwbXFVNmVPR2pWcXBHUEhqbW5idG0zcTI3ZXZ6ZlpUcDA3cHI3LytrcHVibTdwMDZWTHNkWWRqYzNOenk5ZUZyMXExYWhvOWVyVHhRSmlhbXFyR2pSdHI2TkNoY25KeTBpZWZmS0lsUzVibzg4OC9WMHBLaXJLeXNncWROQ0RYSFhmY29jOC8vL3ltdlk4YjBhOWZQelZyMXF6SUxuRUpDUWthT1hLa3NkeW9VU08xYnQyNjBQMjNidDFxMDkzMzRZY2ZWa0JBUUlINzFxOWZ2OWdhLy96elR3VUhCNWVvQmRSSEgzMmtIVHQyS0NzclM1NmVudXJjdWJONjl1eHAwNXFwUllzV2F0R2loYUtqbzdWNTgyYnQzcjFiWVdGaENnc0xVMEJBZ09iUG42L25ubnRPR1JrWkNnNE9MckFiOXB0dnZtbjhETXdiTWhWazBLQkIrVnFjL2V0Zi8xSkVSSVE2ZE9pZ0lVT0dxR2JObXZtTyszLy83Ly9wOHVYTFJrdStzbGFuVGgzMTY5ZXZ5RzZiMHRWQnZmT0crcEowN3R3NVRaa3lSWlVyVjliVXFWUHoxWithbXFxVksxY2FnWi9KWkZManhvM3p6YndvWGYwalFkNnhFVnUzYnEzUFB2dk1DRTRLNi9iZHZIbHpmZi85OTdwOCtiSVJvbHc3QnRlMUxhQ3FWYXVtTFZ1MmFNdVdMY2E2Um8wYTJRUlFYM3p4UlZHWG8walh6c0MzYk5reTQrdmNDVC84L1B5S2ZBMkx4YUtoUTRkS2N0enJERlFVcHF5c0xPWjlCZ0NVMklFREJ6UjI3RmhKUlUrbGpadnJkcjBQTzNmdTFOU3BVM1hISFhkbzNyeDVOZytaczJmUE5zYlVZZ3lQOHNGcXRTbzlQVDFmSzd0Y1dWbFp5c3pNVkU1T2pseGRYUXZjTHpNenM4aUhOS3ZWcXV6c2JKbk5abVBtdGJ6L1hkc2kwSkdscDZmcnpKa3pxbCsvdnRFVnltcTE2dkxseTBiM3FPSm13VXhKU1ZGeWNySXNGb3Y4L1B4dWVMRHBoUXNYcWtxVkt1clpzMmV4KzBaRVJHajM3dDI2NTU1NzFMcDE2eElQM3A2VWxLUS8vL3hUbFNwVlV0T21UWFh1M0RubDVPU29aczJhQmQ2NzVPUms0L3ZpMmxaakpYSHg0a1ZkdW5SSkRSbzB1TzVqcnhVZUhxN3ExYXVyYnQyNk4zeXU2N0YzNzE0MWF0U295TEg3Y21lVmRYRnh1ZWxqYjhYRnhjblB6Ni9JOFp4eWE4ck16RlIyZHJaTkMwSkhrcEdSSVE4UEQ1bE1Kb2U3emtCRlFsZ0ZBTGd1dDJ0SVV0N2N6dmRoOU9qUk9uTGtpTjU0NHcxMTY5Wk5rblQrL0hrTkdUSkU3dTd1K3ZMTEwvTzFSQU1BQU1EdHd6RkhDd1FBQUJYV3FGR2o1Tzd1cnErLy90b1lBMnZldkhreW04MGFPblFvUVJVQUFNQnRqckFLQUFBNGxOcTFhMnZVcUZGS1RFelVaNTk5cGpWcjFtanYzcjNxMjdkdmdiTTlBUUFBNFBaU1BqcndBd0NBQ3VXKysrN1RmZmZkWnl6MzZkUEhqdFVBQUFEZ1ZxSmxGUUFBQUFBQUFCd0dBNndEQUFBQUFBREFZZEN5Q2dBQUFBQUFBQTZETWFzQUFBQXFJTFBaclBUMGRLV2xwU2s5UFYzWjJkbkt5Y2xSVGs2T3pHYXo4VFVBb0h6cTBLR0R2VXNBU28yd0NnQUE0RFpsdFZxVmxKU2toSVFFWGJ4NFVRa0pDVXBNVEZSYVdwb3lNelB0WFI0QTRDWWlyRUo1eHBoVkFBQUF0NUdMRnk4cU9qcGFaODZjVVV4TWpCRktPVGs1eWQvZlgxV3FWSkd2cjY4OFBUM2w3ZTB0THk4dmVYdDd5OVhWVlM0dUxuSnljcEtMaTR1Y25aM2w3T3dzazhsazUzY0VBQUFxR3NJcUFBQ0FjaTRsSlVWSGpoelJrU05IbEpTVUpFa0tDQWhRVUZDUWF0ZXVyWUNBQVBuNys4dkppZUZLQVFDQTR5T3NBZ0FBS0tkaVkyTVZIaDZ1VTZkT3lXUXlLVGc0V0kwYU5kSWRkOXdoYjI5dmU1Y0hBQUJRS29SVkFBQUE1VXhpWXFJMmI5NnM2T2hvZVh0N3EzWHIxbXJTcEFrQkZRQUF1QzBRVmdFQUFKUVRWcXRWdi8vK3UzYnQyaVYzZDNlMWI5OWV6Wm8xazRzTGMrWUFBSURiQjcvWkFBQUFsQVBKeWNuNitlZWZGUk1Uby9yMTYrdkJCeCtVbDVlWHZjc0NBQUFvYzRSVkFBQUFEdTdreVpOYXQyNmRUQ2FUZXZYcXBTWk5tdGk3SkFBQWdKdUdzQW9BQU1DQkhUOStYUC85NzM5VnRXcFZQZkxJSS9MMTliVjNTUUFBQURjVllSVUFBSUNET256NHNEWnMyS0JhdFdycHNjY2VrN3U3dTcxTEFnQUF1T2tJcXdBQUFCelF2bjM3dEhYclZnVUZCZW1SUng2Um01dWJ2VXNDQUFDNEpRaXJBQUFBSE15ZVBYdjA2NisvcW03ZHV1cmJ0eSt6L1FFQWdBcUYzM3dBQUFBY2hObHMxbzRkTy9USEgzK29mdjM2Q2drSmtiT3pzNzNMQWdBQXVLVUlxd0FBQUJ4QWJHeXNObXpZb0V1WExxbHg0OGJxMmJPbm5KeWM3RjBXQUFEQUxVZFlCUURYS1RNelU2bXBxYnA4K2JJdVg3NXNmSjJSa1NHejJhenM3R3laeldiajY1eWNISm5OWm1WbFpkbTdkQUJGYU5hc21lNisrKzViOW5wbno1NDF4cUU2ZmZxMFRwOCtMVmRYVjNYcjFrMnRXclc2WlhVQUFBQTRHbE5XVnBiVjNrVUFnQ05LUzB0VFhGeWM0dVBqZGVIQ0JTVWxKZW55NWN1bERwMHNGa3NaVndpZ0xObXpGVk9sU3BYVW9FRUR0V25UUnQ3ZTNuYXJBd0FBd0JIUXNnb0FkRFdZaW8yTjFZVUxGNHh3S2owOTNkNWxBYmlGN3I3NzdsdmVzcXA2OWVxcVdiT212THk4YnRuckFnQUFPRHBhVmdHb2tISnljblR1M0RtZFBuMWFwMDZkVW54OGZJbVBkWEZ4a1krUGozeDlmWTMvZkh4ODVPM3RMUmNYRjdtNHVNalYxZFg0djdPenM3RU1BQUFBQUNnYVQwNEFLb3pMbHkvcjVNbVRPblhxbEdKaVlvcnR6dWZtNXFacTFhcXBldlhxcWw2OXVxcFdyU29mSHg5NWVucmVvb29CQUFBQW9PSWhyQUp3Vzd0eTVZb2lJeU4xOU9oUnhjVEVGTHFmazVPVEFnTURWYk5tVFNPY3FsU3Bra3dtMHkyc0ZnQUFBQUJBV0FYZ3RwT1RrNk5UcDA3cHlKRWordXV2djVTVGsxUGdmdjcrL2dvT0RsYmR1blZWdTNadFkxWXVBQUFBQUlEOUVGWUJ1RzBrSlNWcDM3NTlPbmJzbUs1Y3VaSnZ1N096c3hGT0JRY0hxMUtsU25hb0VnQUFBQUJRRk1JcUFPVmViR3lzSWlJaWRPTEVpUUszQndZR3FrbVRKcnJycnJ2azRlRnhpNnNEQUFBQUFGd1B3aW9BNVpMVmF0V0pFeWNVRVJHaGMrZk81ZHRlcVZJbE5XblNSRTJhTktFRkZRQUFBQUNVSTRSVkFNb1ZpOFdpUTRjT0tTSWlRc25KeVRiYlRDYVRHalJvb0ZhdFdxbDI3ZHAycWhBQUFBQUFjQ01JcXdDVUcxRlJVZHF4WTRlU2twSnMxcnU0dUtocDA2WnEwNllOcmFnQUFBQUFvSndqckFMZzhNNmRPNmZ0Mjdjck5qYldacjJucDZkYXRteXBsaTFieXRQVDAwN1ZBUUFBQUFES0VtRVZBSWVWbEpTa0hUdDJLQ29xeW1hOWw1ZVgycmR2cjZaTm04clYxZFZPMVFFQUFBQUFiZ2JDS2dBT0p6czdXM3YyN05IdnYvOHVpOFZpckhkeGNWR2JObTNVcmwwN3VibTUyYkZDQUFBQUFNRE5RbGdGd0tHY1BYdFdHelpzeURkNGV0T21UZFdwVXlkNWUzdmJxVElBQUFBQXdLMUFXQVhBSVdSbVptckhqaDA2ZVBDZ3pmcTZkZXVxUzVjdXFscTFxcDBxQXdBQUFBRGNTb1JWQU96dTVNbVQycmh4bzlMUzBveDEzdDdlNnQ2OXUrclhyMi9IeWdBQUFBQUF0eHBoRlFDN3ljek0xS1pObTNUczJER2I5WGZmZmJmdXYvOStlWGg0MktreUFBQUFBSUM5RUZZQnNJc0xGeTVvelpvMU5tTlQrZnI2NnNFSEgxVGR1blh0VnhnQUFBQUF3SzRJcXdEY2N2djM3OWUyYmR1VWs1TmpyR3Zac3FVNmQrN01MSDhBQUFBQVVNRVJWZ0c0WmJLeXN2VExMNy9vK1BIanhqb3ZMeS8xNnRWTHdjSEJkcXdNQUFBQUFPQW9DS3NBM0JMeDhmRmFzMmFOa3BLU2pIVzFhOWRXU0VpSXZMMjk3VmdaQUFBQUFNQ1JFRllCdU9raUl5TzFmdjE2bWMxbVkxMzc5dTNWb1VNSE9UazUyYkV5QUFBQUFJQ2pJYXdDY0ZQdDNidFhPM2Z1TkpZOVBEelVxMWN2M1hubm5YYXNDZ0FBQUFEZ3FBaXJBTndVRm90Rm16WnQwcUZEaDR4MU5XdldWTisrZmVYajQyUEh5Z0FBQUFBQWpveXdDa0NaeTh6TTFOcTFhM1g2OUdsalhZTUdEZFM3ZDIrNXVQQmpCd0FBQUFCUU9KNGFBWlNweTVjdmE4V0tGYnA0OGFLeHJsMjdkdXJjdWJOTUpwTWRLd01BQUFBQWxBZUVWUURLVEdKaW9wWXVYYXEwdERSSmtzbGtVdmZ1M2RXOGVYTTdWd1lBQUFBQUtDOElxd0NVaVlTRUJDMWJ0a3pwNmVtU0pEYzNONFdFaEtodTNicjJMUXdBQUFBQVVLNFFWZ0c0WWZIeDhWcTJiSmt5TWpJa1NkN2UzdnJiMy82bXFsV3Iycmt5QUFBQUFFQjVRMWdGNEliRXhjVnAyYkpseXN6TWxDVDUrUGpvOGNjZmw3Ky92NTByQXdBQUFBQ1VSNFJWQUVydDNMbHpXcjU4dWJLeXNpUkp2cjYrZXZ6eHgxV3BVaVU3VndZQUFBQUFLSzhJcXdDVVNteHNyRmFzV0dFRVZYNStmbnJpaVNmazYrdHI1OG9BQUFBQUFPVVpZUldBNnhZZkg2K3dzREFqcVBMMzk5Zmpqejh1SHg4Zk8xY0dBQUFBQUNqdkNLc0FYSmZrNUdTdFdMSENHS1BLMzk5ZlR6enhoTHk5dmUxY0dRQUFBQURnZHVCazd3SUFsQjlwYVdsYXZueTUwdExTSkYwZG80cWdDZ0FBQUFCUWxnaXJBSlJJVmxhV1ZxeFlvYVNrSkVtU3A2ZW4vdjczdnhOVUFRQUFBQURLRkdFVmdHS1p6V2F0V3JWSzhmSHhraVJYVjFjOTl0aGo4dmYzdDNObEFBQUFBSURiRFdFVmdDSlpyVmF0WDc5ZTBkSFJraVFuSnlmMTdkdFhOV3JVc0hObEFBQUFBSURiRVdFVmdDTHQzcjFia1pHUnhuTHYzcjBWSEJ4c3g0b0FBQUFBQUxjendpb0FoVHArL0xqMjdObGpMSGZyMWswTkd6YTBZMFVBQUFBQWdOc2RZUldBQWwyNGNFRS8vL3l6c2R5cVZTdTFhdFhLamhVQkFBQUFBQ29Dd2lvQSthU2xwV25seXBVeW04MlNwS0NnSU4xLy8vMTJyZ29BQUFBQVVCRVFWZ0d3a1pPVG85V3JWeXMxTlZXUzVPZm5wNUNRRURrNThlTUNBQUFBQUhEejhmUUp3TWFtVFp0MDd0dzVTWktycTZ2Njllc25UMDlQTzFjRkFBQUFBS2dvQ0tzQUdBNGRPcVREaHc4Ynk3MTY5VkxWcWxYdFdCRUFBQUFBb0tJaHJBSWdTYnA0OGFLMmJObGlMSGZvMEVFTkdqU3dYMEVBQUFBQWdBcUpzQXFBc3JPenRXYk5HbU5BOWJwMTYrcmVlKysxYzFVQUFBQUFnSXFJc0FxQXRtelpvc1RFUkVtU3Q3ZTNldmJzS1pQSlpPZXFBQUFBQUFBVkVXRVZVTUVkUFhyVVpweXEzcjE3eTh2THk0NFZBUUFBQUFBcU1zSXFvQUpMU2tyU3BrMmJqT1VPSFRvb0tDaklqaFVCQUFBQUFDbzZ3aXFnZ3NySnlkR2FOV3VVbFpVbFNhcGR1N2JhdDI5djU2b0FBQUFBQUJVZFlSVlFRZTNaczBmeDhmR1NKRTlQVDRXRWhNakppUjhKQUFBQUFBRDc0c2tVcUlEaTR1SzBkKzllWS9taGh4NlN0N2UzSFNzQ0FBQUFBT0Fxd2lxZ2dqR2J6VnEvZnIyc1Zxc2txV25UcHFwWHI1NmRxd0lBQUFBQTRDckNLcUNDMmIxN3R4SVRFeVZKUGo0K3V2LysrKzFjRVFBQUFBQUEvME5ZQlZRZzU4NmRVMFJFaExIY28wY1B1YnU3MjdFaUFBQUFBQUJzRVZZQkZjUzEzZithTld1bXVuWHIycmNvQUFBQUFBQ3VRVmdGVkJDN2R1MVNVbEtTSk1uWDE1ZnVmd0FBQUFBQWgwUllCVlFBOGZIeDJyZHZuN0hjbzBjUHVibTUyYkVpQUFBQUFBQUtSbGdGM09hc1ZxczJidHhvMC8wdk9Eall6bFVCQUFBQUFGQXd3aXJnTm5mbzBDR2RQMzlla3VUbDVhVXVYYnJZdVNJQUFBQUFBQXBIV0FYY3h0TFQwN1ZqeHc1anVVdVhMdkx3OExCalJRQUFBQUFBRkkyd0NyaU5iZCsrWFptWm1aS2syclZyNis2Nzc3WnpSUUFBQUFBQUZJMndDcmhOblQxN1ZrZU9ISkVrT1RrNXFYdjM3bmF1Q0FBQUFBQ0E0aEZXQWJlaG5Kd2NiZHEweVZodTA2YU5BZ0lDN0ZnUkFBQUFBQUFsUTFnRjNJYjI3OSt2eE1SRVNaS1BqNC9hdDI5djU0b0FBQUFBQUNnWndpcmdOcE9Sa2FFOWUvWVl5OTI2ZFpPYm01c2RLd0lBQUFBQW9PUUlxNERiVEhoNHVER29lbEJRa0JvMGFHRG5pZ0FBQUFBQUtEbkNLdUEya3BTVXBQMzc5eHZMOTk5L3Z4MnJBUUFBQUFEZytoRldBYmVSN2R1M3kyS3hTSkthTkdtaWF0V3EyYmtpQUFBQUFBQ3VEMkVWY0pzNGUvYXNUcHc0SVVseWNYRlI1ODZkN1Z3UkFBQUFBQURYajdBS3VBMVlyVlp0MjdiTldHN2J0cTE4Zkh6c1dCRUFBQUFBQUtWRFdBWGNCbzRlUGFvTEZ5NUlrcnk5dmRXMmJWczdWd1FBQUFBQVFPa1FWZ0hsWEU1T2puNzk5VmRqdVdQSGpuSnpjN05qUlFBQUFBQUFsQjVoRlZET0hUNThXQ2twS1pLa0tsV3E2TzY3NzdaelJRQUFBQUFBbEI1aEZWQ09tYzFtN2RtengxanUyTEdqbkp6NFdBTUFBQUFBeWkrZWFvRnk3T0RCZzBwTFM1TWtWYXRXVFEwYU5MQnpSUUFBQUFBQTNCakNLcUNjeXNySzB0NjllNDNsamgwN3ltUXkyYkVpQUFBQUFBQnVIR0VWVUU3dDM3OWY2ZW5wa3FRYU5XcW9YcjE2ZHE0SUFBQUFBSUFiUjFnRmxFT1ptWm1LaUlnd2xqdDI3R2pIYWdBQUFBQUFLRHVFVlVBNXRHL2ZQbDI1Y2tXU0ZCZ1lxTHAxNjlxM0lBQUFBQUFBeWdoaEZWRE9aR1ZsYWQrK2ZjWnlwMDZkN0ZnTkFBQUFBQUJsaTdBS0tHY09IRGlnek14TVNWS2RPblZVcDA0ZE8xY0VBQUFBQUVEWklhd0N5aEd6Mld6VHFxcGR1M1oyckFZQUFBQUFnTEpIV0FXVUkzLysrYWZTMHRJa1NkV3FWV09zS2dBQUFBREFiWWV3Q2lnbkxCYUxmdnZ0TjJPNWZmdjJkcXdHQUFBQUFJQ2JnN0FLS0NlT0hUdW1sSlFVU1pLL3Y3OGFOR2hnNTRvQUFBQUFBQ2g3aEZWQU9XQzFXclYzNzE1aitaNTc3cEhKWkxKalJRQUFBQUFBM0J5RVZVQTVjUExrU1NVbUprcVN2TDI5MWJoeFl6dFhCQUFBQUFEQXpVRllCWlFERVJFUnh0ZHQyN2FWczdPekhhc0JBQUFBQU9EbUlhd0NIRnhjWEp4aVkyTWxTZTd1N21yV3JKbWRLd0lBQUFBQTRPWWhyQUljM0w1OSs0eXZtemR2TGpjM056dFdBd0FBQUFEQXpVVllCVGl3dExRMEhUOStYSkprTXBuVXNtVkxPMWNFQUFBQUFNRE5SVmdGT0xEOSsvZkxZckZJa2hvMGFDQmZYMTg3VndRQUFBQUF3TTFGV0FVNEtMUFpySU1IRHhyTGJkcTBzV00xQUFBQUFBRGNHb1JWZ0lNNmV2U29Nakl5SkVrMWE5WlVyVnExN0Z3UkFBQUFBQUEzSDJFVjRLRHlEcXpldW5Wck8xWUNBQUFBQU1DdFExZ0ZPS0RvNkdoZHZIaFJrdVR0N2EyNzdyckx6aFVCQUFBQUFIQnJFRllCRGlqdldGVXRXN2FVa3hNZlZRQUFBQUJBeGNBVE1PQmdNakl5ZE9MRUNVbVNrNU9UbWpadGF1ZUtBQUFBQUFDNGRRaXJBQWR6OU9oUjVlVGtTSkxxMWFzbmIyOXZPMWNFQUFBQUFNQ3RRMWdGT0poRGh3NFpYemRyMXN5T2xRQUFBQUFBY09zUlZnRU81Tnk1YzhiQTZqNCtQZ29PRHJaelJRREt1MTI3ZHFsUG56NmFNbVdLd3NMQ0ZCSVNvaSsrK01MZVplRTJsWkdSWWU4U0FPQ1d5dTBSVVJhU2s1TVZHUmxaWnVjRHlqUENLc0NCNUcxVjFiUnBVNWxNSmp0V0E5dytJaU1qOVovLy9FZW5UcDJ5ZHlsbG9xVHY1L3o1ODVveFk0YjgvUHcwWXNRSVBmcm9vMnJWcXBYQ3dzSzBZOGVPVzFNc3lreGlZcUpHamh5cDVPVGtmTnNTRWhJMGN1UklaV1ZsRlhtTzJOaFlQZjMwMDhaeWVIaTRubmppQ1Zrc2xrS1BNWnZOSlFxaG9xS2lOR2pRSUMxZHVyVFlmZk02ZHV5WXhvd1pveU5IanVUYmxwNmVydUhEaDJ2bnpwMkZIaDhSRWFIVHAwL25XLy8xMTEvcmh4OStLSEVkUjQ4ZTFZd1pNM1RseXBVU0gxTVlxOVZhNVBha3BDUk5talJKUjQ4ZUxkWDVJeUlpMUw5L2Y1MDZkVXJaMmRtYVBIbXl3c0xDaW4zZDVPUmtmZkxKSjhaK1pyUFoySGJseWhWTm5qelpHRGV6SVBIeDhYcmhoUmVLL0g1eFpKczNiOWFRSVVOS3ZQL2F0V3YxeVNlZjNNU0t5cDhGQ3hZb0pDVGt1bzY1MGMrNEk1czdkNjdHakJsVDdHZlBZckZvK3ZUcDJySmxTNUg3N2R5NVV5TkdqQ2pEQ29IeXk4WGVCUUM0S2lzclM4ZVBIemVXR1ZnZEtEdTV2L2kxYXRYS3pwV1VqWksrbjltelp5c2pJME5EaGd5UnI2K3ZKR25vMEtFYU9uU281c3labzlhdFd6TXVYam1TbFpXbFk4ZU9GZmhYL016TVRCMDdkcXpZQjZhY25Cd2xKU1haTEtlbHBlVTdMalUxVmZ2MjdkT2VQWHUwWjg4ZTllM2JWODg5OTF5UjU2NWZ2NzRhTm15b2hRc1hxbHUzYmdvSUNDalIrOXF3WVlPaW9xSVVHQmlZYjF0NGVMaWlvcUpVdVhMbFFvLy81WmRmdEhQblRnMGNPRkJQUFBHRW5KeWNaRGFidFhIalJqMzg4TU9Lam80dTlGaG5aMmZqZGE5Y3VhTHQyN2ZyeElrVGV2ZmRkNVdSa2FHWFhucXBSTzlCa2dJQ0F2VGRkOThwUGo1ZTQ4ZVBWMmhvcU82OTkxNUpWOFBFdkJJU0VoUWVIcTZPSFR1cWF0V3FOdHVjbkp4VXBVcVZJbDhySnlkSFY2NWNrY1Zpa2F1cnErNjU1eDU5K2VXWDJyRmpoeVpNbUNBL1B6OWozei8rK0VOTGxpelJ1KysrcTdTME5LMWZ2MTdEaGcyVHlXVFNXMis5cGVEZ1lBMGJOa3pIangvWG5qMTdGQm9hV3VqclptZG42OXk1YzhiM1MyeHNyQVlQSGx5aTY3TjI3ZG9TN1hjenBhYW02dXpac3lYZTM5WFZWZXZYcjFmejVzM1Z2WHYzWXZjUENRblIzWGZmclk4Kyt1aTY5aWxwK0pON0RhOTMvNEtPY1hOelUyQmdvTHAyN2FyKy9mdkwxZFcxUk9jc2pSdjlqT2NWSFIydGxTdFg2bzgvL2xCY1hKd2t5Yy9QVDNYcjFsVklTSWc2ZGVwVXByVVhwMUdqUmxxOWVyWFdyVnRYNUgweG1Vd0tDQWpRdEduVGRPYk1HVDM3N0xPM3NFcWdmQ0tzQWh6RXNXUEhsSjJkTFVrS0RnNjIrVVVUQUs1WFJFU0U5dTNicDVvMWE2cEhqeDdHK3FDZ0lIWHIxazJiTm0zUzRzV0xOV2pRSVBzVmlldVNHMUk1T3pzWHVzM0pxWFNONWxOU1VoUVpHYW5EaHcvcndJRURpb3lNbE1WaVVYQndzQjUrK0dGMTd0eFprcFNXbHFZbm5uaWkyUFA5NHgvL0tIRDlpQkVqMUt0WEwyTTVJeU5EbXpkdlZvOGVQVlNwVXFWOCsyL2V2RmsxYTlaVWNIQ3cwdExTYkxaNWVuckt5Y2xKYjc3NXBsYXVYS212dnZwSzN0N2U2dHUzcjdadjM2NmtwQ1Q5K09PUCt2SEhId3V0czNMbHlscXdZSUdrcStIdmhBa1ROSG55WkUyWU1FSGp4bzJUcEh6ZFpsZXVYS21JaUFoTm5qelpacjJMeTlWZnE2dFVxYUphdFdwcDZ0U3Btamh4b3RxMmJWdm9nMmxCclhiOC9mMnZxMFdZOUw4QVpOT21UVVl3bmF0dTNibzZlZktrRmkxYXBLNWR1eHJyRnl4WW9LaW9LRDMvL1BPU3BQMzc5OHZQejA5MTZ0UzVydGVXcFBmZmY3L1FjREl1TGs3dnZQUE9kWit6T0lVRkE2NnVyZ29MQzd1dWMyM2R1clhBOVc1dWJnb0lDTkRldlhzTC9OeEpzcm1tcFhWdGE2LzU4K2VyWnMyYTZ0ZXZYNW5zbnl2dlBpa3BLZnJ0dDkvMDczLy9XeEVSRVhyLy9mZU43K0d5VkJhZjhWekxsaTNUdDk5K0t3OFBEM1hzMkZFUFBmU1FMQmFMWW1KaUZCRVJvYzJiTjk5UVdMVmd3UUpkdW5SSnc0WU5LL0V4M2J0MzE5cTFhd3RzOFpxWHlXUlNhR2lvQWdJQ05ILytmTG01dVduQWdBR2xyaFdvQ0FpckFBZkJ3T29vSzFhcmxTNmtNTHBpaFlTRTVIdkk2dGV2bnpadDJxUTFhOVpvd0lBQjh2RHdzRWVKdUU2NVhiWUtlcURNN2Y1WDJNTm1iR3lzY25KeWpKWUkxN1kyR2pod29GeGNYRlMzYmwwMWJ0eFlqejMybUZxMGFLSEtsU3ZyMHFWTFdyVnFsV3JWcW1Ycy85SkxMNmxObXpiWFZmKzFyWlR5aGcxcjE2NjFhUVd5ZHUxYUpTUWtLQ0lpUWhhTHBjQ0E3T09QUDFianhvMGxYZjJlYnRteXBZS0NncFNWbGFYdnZ2dE96enp6ak5IbDhZY2ZmdER5NWN2MTQ0OC95c1hGUldheldTKysrR0srVnN4dDI3YlY2TkdqNWU3dWJxd0xDZ3F5MlNjbUprWmR1blRKdHo2WDgvL0gzbjNITlhYdWZ3RC9KQ0dzQ0RJRkEwaGQ0TjdiZXAydDFsMnRyUzIzeTY3cnVIVzJXa2ZycXExYXRkWXFyVmV0dDlacXRlNVZFS3M0Y0l2aVFFVkZBUUhaSUNHTWtQeis0SmR6RXhJd1FDQWduL2ZyNWV1VmMzSnlTUit5d2dBQUlBQkpSRUZVem5PUUUzSStlWjd2STVIZ2l5Kyt3T2VmZjQ3ZmZ2c043ZHUzeCsrLy82NDM1QzRsSlFYVHBrM0Q1TW1UMGJGalI3M1hhM3RhbWRKN3h0aE45WjkvL2drQXFGZXZIalp2M2d3bkp5ZE1tREFCaVltSndqWXFsUXJSMGRHWVAzOCtXclJvQVFBNGZmbzBtalJwWXREenlOYldGdmIyOWtoTFMwTnljaklBSUM0dURtS3hXSGh2cVYrL1BqdzhQSjdaWG5PYU9YT213YnBUcDA3aCt2WHJaZDdYMHFWTFMzMCtORFMweEVETEhHSFZ5SkVqOVpiWHIxOFBGeGNYZy9YbDNWNnIrRFp2di8wMlZxMWFoWkNRRUlTRWhHRFFvRUVBaW5wcTV1VGtHTjJIZGtod2VucTYwZWZ0N2UyRjY4ZWMxL2pCZ3dleFljTUdkT25TQmRPbVRUUDRVbGVsVWxXNDF0UFdyVnVGNjBHWEtkZGlaR1FrdG16Wll2UTVtVXlHblR0M0FnQkdqQmdCZDNkM29XZDBTZnN1dmw1M0gwUzFCY01xb21vZ09UbFp1SUd3czdORG8wYU5MTndpcWdtMEgyUysvZlpiS0pWS2JOaXdRYWhIRXhBUUlHeVhsNWVIM2J0MzQrVEprMGhJU0lCVUtrWGp4bzB4ZlBqd0VyK0JWQ2dVMkwxN044TEN3cENZbUFpUlNBUS9QeitNSFRzV1lyRVlzMmJOQW1BNHJFTzNUVzNhdENtMXpjV2ZMMnM3azVLU3NHUEhEbHkrZkJtcHFhbVFTcVh3OGZIQnlKRWowYWRQSDczamFXbmJYYnp0cHV5ck5EazVPZGkxYXhmT25EbUR4TVJFU0NRUytQdjc0NjIzM29KYXJTN3g1MVhXOHpiMWZKS1RrM0h0MmpXSVJDTDA3ZHZYNEpoK2ZuN3c4dkxDNDhlUEVSWVdadEx3RnJJOGJlOWJZOE4xY25OeklSS0pTZ3lxcDAyYmhxeXNMR0ZaR3h4cGU3eXNXTEVDVFpvME1icnZxS2dvYk4rK0hjT0hEeGVlZDNWMUxUR3NLWXZYWDM5ZDZMVUZGTlZyMmJGakJ3Qmd6NTQ5Y0hCd3dMZmZmcXZYdXlJOVBSMnpaczB5Q09aOGZIeXdiZHMyMk5uWklUYzNGeU5HakFCUUZPUWRQWG9VQUpDYW1nb1BEdytjUG4wYXljbkpldlc3dExUaGcyNmdwMUtwa0pDUUFMVmFqVnUzYm1IZ3dJRUdnWi91ejhQR3hnYUxGaTJDdmIwOXhHSXh2dmppQzZOMXRZejFyTkpleTZWTmhIRDkrblg4K09PUG1EZHZYb2s5b2JRL0g5MzNqVTJiTmdFQVhuMzFWUURBdVhQbjBMRmpSNHdkT3hheHNiR0lqWTAxQ0JYYnRXdUg3dDI3SXpBd1VGZzNmdng0QU1DR0RSc0FGRTBRVTFLOU5PM25HM1ByMHFVTE1qTXo0ZW5wS2F5N2N1VUt2TDI5Y2ZyMGFTeFpzcVRFMTJwL0psdTNiaFdHbjczMzNudDQvZlhYSzZXdDFaVklKTUxZc1dNUkVoS0NLMWV1Q0dIVmtTTkhzSDc5K2xKZnEvczVROWZISDMrc0Y0aVo0eHBQU2tyQyt2WHIwYlJwVTh5ZE85ZG9LRzlsWllYbXpadWJlT1psVS94YXZIZnZIcFl2WDQ2cFU2Y0tZVnBwSkJJSk1qSXk4T1RKRS9qNysrdjliUysrNzVNblQyTHIxcTBHNjB2cTJVZjBQR05ZUlZRTjNMeDVVM2pjdkhsei9rR2lNb21PanNiR2pSdGhiVzF0TVB3akpTVUZjK2JNUVd4c3JGQXZJU2NuQnhFUkVZaUlpTURZc1dNTmhxZkV4OGRqOXV6WlNFcEtBbEEwTTZXTmpRMnVYNytPNjlldlAzT1lRWG1VdFoxMzd0ekJuRGx6a0pPVEE0bEVBbWRuWitUazVPRHUzYnM0ZCs2Y0VEQnBlNElrSkNRQUtMckJ0cmEyMWp1MnFmc3FTV0ppSW1iUG5pMzBXcERKWkxDenM4TzFhOWNRRVJFaDNEQ2I0N3hOT1I4QU9ILytQRFFhRFJvMWFsVGkwSnhPblRyaDhlUEhPSC8rUE1PcUdpSTNOeGRpc2Rqby83bTI3bFJLU29wQkRTUUEyTDU5T3dBSVlZUTJFTkgyUkhqNDhLSFJJVG81T1RuWXNXTUhHamR1RENjbkoyZzBHdno4ODg5R2ovRXNnWUdCQnIrUDllclZROU9tVFlWbGJYdlMwdEp3NU1nUmpCa3p4bUJtWEcxZ3BodXNaV2RuNDl0dnYwVkVSQVFXTDE2TWxTdFhRaWFUb2FDZ0FNdVhMMGRXVmhiOC9mMHhlL1pzeko4L0gzMzY5RUhEaGcyRkdqcEtwUkpyMTY3RndJRUQwYnAxYTRPMkp5UWs2SVU0eG5yaUhENThHR3ExR25sNWVVTDd0RGZWdWtFUFVCVGd2UC8rKzVnM2J4NjZkKzl1OU9mbDQrT0R2THc4L1BISEgzampqVGYwZW50cDN3TkVJcEZCYUJnYUdvcjI3ZHNMUFUrME43M3A2ZWxZdW5RcDB0UFRzWERoUXFFbmxKMmRIWDc0NFFlSVJDTHMyYk5IK1AyYU5Xc1c2dGV2TDlUSUd6WnNtRkNqNnNDQkE1QklKSWlQandjQVljaGtWZHE4ZVRPdVhyMktOV3ZXQ0cyT2pvNUdzMmJOMExGalI2TmgzL0hqeDdGOSszYmhPV08vODdvZVBIaUEwTkJRWWFpazFvMGJOK0RyNjJ2d043Y21xbGV2SGdEb2hkbGF4bnJ5N05peEF6dDM3alQ2bkxIZVVlYTR4dmZ2M3crVlNvVng0OGFWYWFpaVdxM0duajE3RUJ3Y2pJU0VCTlNwVXdkZHVuVEJlKys5QnljbkoyRTczVUQzMXExYndyTDJmYkw0TmFhdFFlZnQ3VzF5YUw5Ky9Yb2NQSGdRSDMvOE1ZWU9IU3FzTC81NmJYaHFqaThEaUdvNmhsVkVGcVpTcWZSbVIyRmhkU3FyWGJ0MllmRGd3Zmp3d3c5aFpXVWxmT0FzTEN6RTRzV0xFUnNiaS9idDIyUHk1TW1vVjY4ZU5Cb05qaDA3aHRXclYyUDc5dTNvMEtHRE1QUlVwVkpoOGVMRlNFcEtnbHd1eDlTcFU0WGZ5WlNVRlB6MDAwOWxyZ1h5TE9WcDUwOC8vWVNjbkJ4MDd0d1owNmRQRjI3S0hqeDRvRGREM3NhTkd3SDg3NFBvWjU5OVp0Q2p5OVI5R2FQOWVTVW1KcUorL2ZxWU1tV0tjS09ibkp5TWRldldZYytlUFdZN2IxUE9CeWo2c0EyZzFHOThtelZyaG4zNzlnbmJVdldYazVNRHNWaU0xTlJVZzlCSFd6UTlPanE2VEVGUzA2Wk5NWGp3WVB6MDAwOUN6eTFkWXJFWURSbzBFQUtMUllzVzRkeTVjeFU0QzlNS2JSODVjZ1RXMXRaR3cxNXRmUzd0VFd0a1pDU1dMbDJLZ29JQ2ZQUE5OOEo3MXVYTGw3Rng0MFk4ZWZJRWMrYk1RY3VXTGJGNDhXTDgrOS8veHVqUm8vWDJuWnViQzZWU2laa3paNkpuejU0bHpoaG5yTzI2dlpIT256K1BSWXNXNlcwL2FkSWtQSGp3d09qK2RMYzFkcHo0K0hqczJiTUhkKy9leGZ6NTh3MXUxSGZ1M0lsdTNib0p5eWRQbnNTeVpjdlF1M2R2ZlA3NTV3Q0tibm9mUG55STc3Ly9IcDZlbmtKbzFhMWJOMHlhTkFsWHIxN0ZwVXVYQUJUTkZ1anU3ZzZnNkQzTTFLR2V2L3p5aXhCK3BhZW5JeUFnQUR0MzdvUk1Kb05hclg1bVBaL3lDQWdJd0tsVHA3Qmh3d1pNbURBQlNxVVNEeDgreEtoUm8yQm5ad2QzZDNlb1ZDclVxVk5IZU0yemdvQ1FrQkJjdTNZTjA2ZFBCMUEwNUhQbnpwMFlPSENnRUd5cVZDcDgrZVdYNk5HakIyYk1tR0d3ajRLQ2drcnJUVlladE1QNWpIMnhZV3dDRG0wd1dOSEpPY3B5alYrNWNnVXltY3pvMzd1U2FEUWFMRm15QkdmUG5zV0xMNzZJbDE1NkNZbUppUWdPRHNhdFc3Znd3dzgvQ0VQZ3RkZTdxYlcvdEVNaHl6S0VmdHk0Y1ZBb0ZGaTNiaDBlUEhpQWlSTW44c3Rwb21kZ1dFVmtZZmZ1M1JPK2hhMWZ2NzdKc3ljUmFkbmIyK09UVHo0Umh2OW93NWJqeDQvajd0Mjc4UEh4d1ZkZmZTVjh3QlNKUkJnd1lBQ2lvcUp3NE1BQkhEcDBTQWhEamg4L2pvY1BIOExXMWhaZmYvMjFYZzBTTnpjM2ZQSEZGNWcrZmJyZXpKVVZWWjUyYXFkV0h6WnNtRjdkaWthTkdwVjVHRzFGOWhVYUdvb0hEeDdBeHNZR1gzLzl0ZDV3RkhkM2Q4eVpNd2ZUcDA4M1drZWpQT2R0cXBpWUdBQkFnd1lOU3R4RysxeHFhaW9VQ2dWbkJhd0JNak16b1ZLcE1IdjJiQ3hidGt5dlY0ajI1dmptelp2bzNMbHptZlk3YWRJa1RKbzB5ZWdzZzJLeFdHOW80Y1NKRXcxNm1lZzZldlFvL3Z6enoxS0hzSm5pcmJmZXdvc3Z2b2dkTzNhZ1hidDJlak5mYXRzcGxVcng5OTkvWTlXcVZXalNwQW5tenAwTFYxZFg3TnUzRDRjT0hVSmNYQnk2ZHUyS2VmUG1DYjBTRnk1Y2lEMTc5dUQzMzMvSHpwMDcwYUZEQjd6eHhodG8zcnc1NXMyYmgxT25UbUhidG0zQ01Zb1BxM3hXN1pwV3JWcGgrZkxsU0U1T3hySmx5d0FBaXhjdjFxdFhWUllOR3piRWpCa3pzR1RKRXF4WnN3WlRwMDdWZXo0eU1oTG56cDFEdDI3ZGNPblNKYXhZc1FMKy92NllPSEVpZ0tJYjlrT0hEbUhEaGczbzNyMDczbnJyTFh6eXlTZVlPM2N1bGl4WmdxbFRwNkp4NDhabzBxUUpFaE1URVIwZERYZDNkeWlWU2lRbUpzTEx5NnZFdHVrTys5TWRCcWo5d3VUeDQ4ZXdzN01UdHNuT3pvWmNMamZiRGJxam95TW1UcHlJSlV1V29GdTNibEFxbFZDcjFVTEE5c1VYWDhEZDNiMU12YjZVU2lYKy92dHZmUERCQjNCeWNoTHFGMTI5ZWxVSXEyN2Z2bzNjM0Z4MDZ0VEo2RDZpb3FKS3ZVYXFteU5IamdCQWxjK2laK28xRGhTOXY4bmxjb1ByTVNNalEvZ01yYVg5M0JJVUZJU3dzREJNbVRJRkw3LzhzdkM4ZGliRzRPQmdJWlRTRGxzMHRmYVh0cDZYOWpvcnlZQUJBekJ0MmpRQVJjSGIxS2xUNGVycWlvU0VoSEpQaGtGVW16Q3NJckl3Rmxhbml1clRwNC9ST2pVblRwd0FVRlRNMDlpd29mYnQyK1BBZ1FONlBXdE9uVG9Gb0doMkcyUEZjaVVTQ1lZTUdXTFdzS284N1hSMmRrWnljakpDUTBQUm9VT0hDbjNvcThpK3REK3ZQbjM2NkFWVldsWldWaGcyYkJoV3JseHA4Rng1enR0VTJpTElwZld3MFgwdUpTV0ZZVlVOa0pLU0loUVFuemR2SHI3OTlsdlkyOXNES0xwQmRuQndRSGg0dUVrelBKNDRjVUs0cWRZT0tTdU50N2UzTUZSVis2WEszYnQzNGV6c0xQVEVBZjQzck1yVUlTenA2ZWw2dForMHZUeTB3OXVpb3FKdzZOQWhyRnExU3FqTnBBMStwRklwV3JkdWpWZGVlUVh2di84K1VsSlNoTjVuSGg0ZWVQdnR0L0hDQ3k5QXBWTHBIYU56NTg1bzBhSUZidHk0Z2ZEd2NMMjI5dXJWQzcxNjlRSlExTHV5ZUEydlgzNzV4ZUFjRWhJU2hFREV3Y0VCTFZ1MjFEdWVrNU1USWlJaTlHck1sV1RxMUtsNDZhV1g5TmIxN05rVHI3LytPdjc4ODA4TUh6NGNqUnMzRnA3ejhmRkJZR0FnbEVvbFZxMWFoV2JObW1IQmdnVkNTQlFTRW9LZmZ2b0pBUUVCR0R0MnJQQi8zYXBWSzN6MzNYZFl1WElsWG4vOWRVZ2tFdnp3d3crNGNlTUd1blRwZ3J0MzcwS2owUmpVQUVwTlRRVUF6Smd4QTY2dXJzSXdaV09CMEpRcFV3elcvZnJycitVYVFscVNuajE3b21mUG5saTFhaFVhTkdpQVZxMWFDVjg2REJzMkROOTk5eDNDd3NKS0RXSTBHZzJBb21DMmMrZk9DQXdNeFBuejV6Rnc0RUM0dXJyQ3c4TUROMi9lRklMS0sxZXVRQ3dXbHhoVytmajRsSG9ObHRTYnJpcG9lMzFwTkJxa3A2ZmorUEhqT0hUb0VMcDM3NjVYVjhxY0tucU5hOXR0TE9UODRZY2ZESHA2YW5zbEJnVUZ3YzNORFczYnR0WHI2ZGFrU1JNQXFGQlpnN1MwTkloRUlxeGJ0NjdFend5VEowOFczcDkxdmZQT084SkVPS1dGMzhhZTB3Mi9pR29EaGxWRUZwU1JrU0hNdW1OdGJhMDNwcC9JVkMrODhJTFI5ZmZ1M1FNQWJOdTJUWmdaVHBmMlczRHQ4Q0hnZjcyTVNndE96VDNqVTNuYU9XYk1HS3hidHc3SGpoM0QzYnQzTVhMa1NQVHQyN2RjczlwVlpGL2FuMWRwUXhPMDlVQ0tLODk1bTBvN1JFRzNWME54dXMrVk5Pc1RWUy9SMGRIdzkvZkg2TkdqTVgzNmRDeGN1QkNMRmkxQ1lXRWhybCsvampmZWVBTmJ0bXhCWW1LaVhuaXFWcXR4OHVSSjNMdDNUd2cvVjZ4WWdlN2R1eU1wS2NtZ29MWXh1M2J0TXZoOSt2SEhIMkZuWi9mTW1kUktzM1hyVm16ZHV0WG9jOXJKSENaUG5vd0ZDeGJnKysrL0YrcFFBVVUzc3M3T3pwZ3dZUUpTVWxJTXp1UHk1Y3ZQUFBacnI3Mm10eTRsSlFWMTY5YUZWQ3BGZG5hMndUa2JlLzhycWJDNE1jdVhMeTh4ckNtdE44NDc3N3lESGoxNm9ISGp4c2pJeU1EeDQ4Y0JBTysrK3k2V0wxK081Y3VYbzJ2WHJ2amlpeS8wd3UrWFhub0pMVnUyaEZ3dXg1VXJWeEFZR0lpZE8zZENJcEhBeDhjSHExYXRFclp0MjdZdFFrSkNNRzdjT0p3OWV4YmUzdDV3Y1hFQlVCUUEvUEhISDBJUTNySmxTN3o0NG92Q2U4MGZmL3doMUc4cVBneXdzazJZTUFHZmZQSUp3c1BEOVlibDlldlhENGNPSGNMUFAvK01qaDA3NnRYODBxWDkvN094c1lHbnB5ZDhmSHlFc0Fvb21wQkN0MXpEcFV1WDBLcFZLNzNoaGJvY0hCeEtyRU5tYWNWN2ZkblkyR0RNbURINDV6Ly9hWFQ3NHBNSUFCQ0dkQnA3enBpS1h1TkFVUWl1RFVwMXZmSEdHMEs0dTNuelpyMDJSVWRISXo4L3Y4VHJxaUpEVTJOaVl1RG01bVpRYTB0TG85RWdMeS9QNk85L1ltSWlsRW9sR2pac2FOQURkZGV1WFFnT0RzYWNPWE9NOW96bWwwcFUyekNzSXJJZzNWNVZmbjUrUm50WEVEMkxzVy91Z0tLQ3l3Q01mc0RUcFZ1bjV1blRwd0NlWFhUV25NclR6cUZEaDhMSnlRbWJObTFDYkd3czFxeFpnMDJiTnVHTk45N0FxRkdqeXRRN3FpTDcwbjdZMVMzVWFxcnluTGVwdEQwRlNxUGJHOCtVN2NteU5Cb05JaUlpOE5aYmI4SFgxeGV6WnMzQ1YxOTloUlVyVnFCVHAwNVFxOVVZUG53NFRwdzRnYi8rK2t1dlo0ZElKTUxxMWF2aDdlMHRESWZic1dNSDdPenNoQUxacTFldk52cUZTVXBLaXNFa0RFQlJBQlliRzRzQkF3WVliVzlKTjdMMTY5ZlhxN3MwYWRJa2crbnRmL3p4UjJIWndjRUJzMmJOd3ZUcDA3RnExU3JNblR2WG9OZUZMdDJaUmpVYURjNmNPUU4vZjMrOTNsL2g0ZUdZTTJlTzBmWWRPSEFBTjI3Y3dJb1ZLNUNhbW1yd1htaktGUGFsc2JXMUxUVkVMb2xJSkVLREJnM3d4eDkvWU9mT25VTEE3T25waVhIanhpRXdNTkRvNTRpOWUvY2F6T3BXdkFpMnRpZktpeSsraUMxYnR1RDA2ZE00ZnZ5NFhxOFRXMXRiREI0OEdENCtQbGk4ZURIZWYvOTlTQ1FTbkQxN0ZsWldWaVVHTjFYQnlja0pIVHAwUUdob3FNSDVmL0RCQjVneFl3WU9IRGhnRUV4cWFZY3Rhc08yVHAwNjRjaVJJeWdvS0lCVUtzVUxMN3lBVTZkT0lTc3JDNFdGaGJoLy96NCsrdWlqeWoycFNxTHQ5U1VTaWVEbzZJZ21UWnFVK3RtenRDRGJsSkFiTU04MTNxeFpNNXc1Y3dheHNiRjZQU0g5L2YyRng4Vy85TkZvTkpETDVmamdndytNdHF1OHhmRTFHZzJ1WDc5ZWFrMUlwVklKalVaajlMcjQ2Nisvc0h2M2J2enh4eDk2NTVLY25Jd1RKMDVnd0lBQlFpODNiUThzb3RxS1lSV1JoV2ludjliaUVFQXlOMXRiV3lnVUNpeGF0QWdkTzNZMDZUVldWbFpRcVZTbDloUXdKVHd4Rm40WXE0ZFQzbllDUlRkV1BYcjB3TGx6NTdCMzcxN2N1SEVEbXpadFFreE1USm03eVpkM1g5b2dxM2pOREYwbC9TekxlOTZtME82N3RIYmw1dWJxYlUvVlcyUmtKTEt5c3RDK2ZYc0FSVGZVNzcvL1BxUlNLWGJ0Mm9YdTNidERKcE9oZi8vKzJMbHpKMTU3N1RYaFJra2tFbUhIamgyUVNxV0lqWTNGNmRPbkRRS1R0TFEwbzBXaHRVTjJpcnQ3OXk3eTh2S0VtajdGbFhRanExdUkyMVIrZm43NDhNTVBZV3RyQzQxR0kxeFR6L3FDcDZDZ0FFdVdMQkZxRjVuaTFxMWJ3ZzFrYkd5c3dmRGVuMy8rR1VxbEVsT21UTUh5NWN2aDZPaUlKMCtlNE1zdnZ6UnAvLy8rOTc5TjJrNlhTcVZDY0hBd2Z2LzlkNlNucDZOLy8vN3c4L1BEdW5YckFCUU5kNHVNak1TV0xWdGdZMk9EVWFOR0NhOGRNR0FBT25ic2lIMzc5dUhLbFN1WVAzKytjUFA3NjYrL0NyMjdnYUlnbzAyYk52anV1KytnMFdqMDZ2eG9ad3pWaHB0YWp4NDlnb2VIQjRZTUdXTFFidDFRek5YVkZWdTJiQ256dVp2aXdZTUhPSFhxRkJ3ZEhiRnUzVHEwYWROR0dBcllva1VMekowN0YxMjZkQ254OWRxWlhMVy9sMjNhdE1HZVBYdHc4K1pOdEd2WERnMGJOZ1JRMUJ0V080U3VxdXM3bVl1cHZiNWNYRnpnNysrdjEvTk9TOXRUeXRoa0ExT25UaFY2NDVYRnM2N3gvdjM3NDh5Wk05aStmVHMrKyt3emsvYnA2ZW1Kek14TWRPM2ExYXoxb2E1ZnY0N2s1R1NqSWI1V2RuWTJBT09CMk5telo5R2hRd2VEOStDMWE5ZkMzdDVlQ0VMajQrTXhmLzU4ekpneEEzNStmbVpyUDFGTndyQ0t5RUllUFhva2ZEUHE1dVptdE40TlVVWEk1WEpFUlVYaDBhTkhKb2NoOWVyVlEweE1ETzdkdTRldVhic2EzVVk3Zk0wWU96czdLSlZLbzkzclM1b2RxVHp0MUJLTHhlalJvd2Q2OU9pQkF3Y09JREF3RUNFaElmam5QLzlaNHZBN2MrN0x3OE1Ec2JHeHVIdjNydDZNWExxTUZWY0hLbmJleitMaTRnS0ZRaUZNcjIyTTduUG1yQ0ZEbFNNb0tBaSt2cjU2MzhTLzl0cHJPSERnQUdKaVlvVFp5d1lOR29UdDI3ZGo4K2JObURScGtyQ3RzVjVJdWhZc1dGQ205cHcrZlJvQVNweEczcFFaLzhwQ2Q4YXd2THc4U0tYU1ovWTQwTDRQbWRxRFFxVlNJU29xU2hqK2RldldMYUZtazdlM04xYXRXZ1daVENiY2pHdUxoVDk2OU1qb1VGNHQzZkQrcDU5K0tqRTRHejE2dE41eVlXRWgvdjc3YjJ6YnRnMkppWW5vM0xrenhvMGJCMTlmWDF5NGNFRnYyNmxUcHlJek14TWJObXhBWW1JaVB2cm9JMGlsVXRTcFV3ZjUrZms0ZHV3WXVuVHBBbGRYVjhoa01rUkVST0RzMmJPWVAzKyszbjRHRFJxRWlJZ0k5TzdkMjZTQTcrYk5tL0R6ODhQang0K3hjT0ZDbzBIazdkdTM4ZXV2dno1elgrVlJVRkNBRlN0V3dNdkxDMTk5OVJVbVRacUV0V3ZYNG9zdnZoQzJlVmF3ZFAvK2ZhSG5HZ0MwYnQwYVlyRVk0ZUhoYU5ldUhabzJiWXEzMzM0YjN0N2UyTE5uRC96OC9Ncjg5NldtK2NjLy9vRi8vT01mWlg2ZHNYRExWS1ZkNDEyN2RrWEhqaDF4L1BoeGVIcDZJaUFnNEprQlZQZnUzYkZqeHc3czNidFhMOEFGZ0xpNE9IaDRlQmk4TDFwWldRazl6RXZ5KysrL28wNmRPcVgrWG1sNzYrbE8yZ0lVZmZhUGpZMDE2T1YzN05neFhMaHdBZlBtelJQZXJ6dzhQR0JyYTR0bHk1Wmg3ZHExSlE1akpYcWVjUm9DSWd2UkxWQmR2SUFwa1Rsb2k3OGVPWEtreE40OUdvMUdyOGVUZGphZTRPQmdvUmFKTG9WQ2dVT0hEcFY0VE8yTnl0V3JWdzJlKy92dnY4M1dUbU1HRFJva1BFNUxTOU43VHZ1aFZyYzNVWG4zcFV2Ynl5VW9LRWdZMXFjckt5c0xCdzhlTlByYWlwejNzODVIZTlQMStQSGpFdHV1N1ZIaDZPaG84SUdhcXBmRXhFUWNQMzdjb1BmS2d3Y1BzR25USnJ6ODhzdEMwV0JIUjBlTUdqVUtodzhmeHBrelowdyt4dXJWcTNINDhHR0RmOFpDaHB5Y0hBUUhCME1xbGVJLy8vbFB1ZXFxVllSU3FUVHB4azFiWnlndExlMlo3eDlBMGQvbC9QeDh0R3JWQ2xsWldiaDU4eVphdG13Sm9DajRXckpraVVFb2RlSENCWHp6elRlNGR1MmEwWDBtSnlkajFxeFp3dkgvOWE5L1lmVG8wVWIvNmNySXlNQ0hIMzZJVmF0V3dkN2VIdDk4OHcwV0xGaFFZbzBjcVZTS3I3NzZDajE3OXNUQmd3Y3haY29VNGZ4ZFhGeXdjT0ZDcEthbTR0MTMzOFZQUC8yRWhRc1hZdlRvMFhwRnd0UFMwdkRycjc5Q0pCSWhMQ3hNcjA2VE1abVptYmgyN1pvUXRudDRlTURIeDhmZ1gxbkM4SWtUSjVhcForemF0V3NSRXhPREtWT21RQzZYNCsyMzM4YXBVNmVFTU5VVWx5NWRRdVBHallWNlFQYjI5cGcwYVpJd3hOWFYxUlZ2dnZrbWJHMXRjZTNhTmZUdTNkdmtmVlA1RkwvR1JTSVJaczJhaFRadDJtRGJ0bTM0OE1NUDhmUFBQMlBYcmwzWXVuVXI1c3laZzhqSVNMMEFlOHlZTVpETDVkaXdZUVBtelp1SEhUdDJZUHYyN1ZpNGNDSEdqeDl2OU85dTA2Wk5FUnNiaXg5KytBRWJOMjQwZUQ0b0tBZ1JFUkVZUFhwMHFjTjV0WjhiaXBjSU9IMzZOQ1FTaWQ2WFcvZnYzOGU2ZGVzd2FOQWd2VjV2RW9rRTA2ZFBSMUpTa3RHMkVOVUdES3VJTEVDbFVnbUZtUUg5TWZkRTVqSmt5QkRJWkRJOGZ2d1lYMzc1SlI0OWVpUThsNStmajNQbnptSHExS2w2dzN5R0R4OE9xVlNLNU9Sa2ZQWFZWM3BEUGg0OGVJRFpzMmVYT2tSUWU5TVNFaElpek5DajBXaHc4dVJKN04rLzMyenRuRGR2SG03Y3VDSDBXTkJvTkRodzRBQ0FvcHUyNGpPUmFYc0lhTnVrR3l5WnVxK3RXN2ZpblhmZTBlc3hNbno0Y0ZoYld5TTlQUjN6NXMzVHE5Tno3OTQ5eko0OXU4UmhrK1U1YjFQT0I0QlFTK1BPblR0R2o2MzdYR2wxTjZoNjJMaHhJK3JXcmFzM0xDc2hJUUZmZmZVVjNOM2Q4ZkhISCt0dC8vcnJyNk5CZ3daWXZudzVMbDI2WlBiMmJObXlCZG5aMmZqeXl5OWhiVzJObVRObjRzR0RCK1hhMTQ4Ly9vakJnd2NMLzNScjJaUWtPVG5ab0JhTXZiMDlBZ0lDaE1BOE5qWVdtemR2aHF1cks3Ny8vbnU4K2VhYldMbHlKYzZmUHc4M056Y0VCQVFZREg4TkR3K0hxNnNyUEQwOWNmandZZGphMnFKdDI3WlFLQlJZc0dBQjZ0U3BnM2ZmZlZmdk5RTUdETUJiYjcyRkZTdFdDTVhIZ2YvVi94cy9manh5Y25LZ1Zxc0JGUFdzMnJWcmw5Ri91cHljbk9EbjU0ZkpreWRqelpvMWFOdTJyZDd6eHQ1WHJLMnRNWHYyYkx6enpqdUlpWWxCWUdDZ2NOeldyVnRqOGVMRjhQUHp3Lzc5KzZGVUtxRlVLb1VoY0ltSmlmajg4OCtSbVptSjc3NzdEbks1SFBQbXpTc3hoQU9LNm1GWlcxdWJyWmg0VGs0T0hqNThhUElRdXkxYnRpQTRPQmp2dnZ1dThLWGZpQkVqNE8vdlgrSU1sems1T1hxQlJueDhQTUxEd3cxNkVRMGFOTWpnNzBob2FDalVhblc1ZWh6Vlp1YTZ4bVV5R2I3NTVodDg5dGxucUYrL1BvNGZQNDVmZnZrRmUvZnVSWFoyTmthTkdvWEF3RUM5N1ZldVhJbGh3NFloSmlZR1c3WnN3YTVkdTVDZG5ZMVBQLzNVYUwzUGlSTW5vbUhEaGpoNjlDak9uajJyOTl5Tkd6ZXdidDA2Tkd6WTBDQmNMazRiOUJidmdSY2FHb3JXclZzTHZhY3VYTGlBbVROblFpS1JvRzNidGpoMjdCajI3OStQclZ1M1l0MjZkZmo5OTk5aGIyK1BRNGNPSVNJaTRway9ONkxuRFljQkVsbkFvMGVQaEJ0K3VWeHUwY0trOVB4eWNYSEJyRm16c0hqeFlrUkVSR0Q4K1BGd2RIU0VqWTBOMHRQVG9WS3BJSkZJOUlieHlPVnlmUHJwcDFpMWFoVnUzTGlCRHovOEVLNnVybENwVk1qTXpJU3JxeXMrK09DREVydjZqeG8xQ2lFaEljak16TVRDaFF0UnQyNWRhRFFhWkdWbFljS0VDVUtObFlxMjgvTGx5N2g4K1RMczdPemc2T2lJckt3c29TZllCeDk4WURCalRxOWV2ZkRubjMvaXI3Lyt3cmx6NTVDVGs0TzllL2VXYVYrN2R1MUNibTR1ZHUvZUxSU0xsY3ZsbUR4NU1sYXNXSUhidDIvamswOCtnYk96TTlScU5USXpNNFVnWWVYS2xXWTViMVBPQnlnYU1yRng0MGJjdlhzWFdWbFpSbnRPYVdkS0s2MldDMW5lWDMvOWhUTm56bURHakJsQy9aYTdkKzlpNGNLRjBHZzBtRDkvdnNFMy9OYlcxcGczYng2bVQ1K08rZlBuWThxVUtmRDA5SVNOalEydVhidG10RmZTNU1tVFRXclBxVk9uc0gvL2Z2VHAwd2NkTzNiRTRzV0xzV0RCQXZ6NzMvOUcyN1p0aFhEazZOR2plbFBORnhZV29yQ3dFQVVGQmVqVXFaTlE2RDBnSUVEdjV2L2t5Wk42TTRjZFAzNGNGeTllUlBmdTNlSGw1WVhVMUZRY09IQUFyVnUzMW11WHZiMDlYbnJwSmR5NmRRdWJObTFDV0ZnWWZIMTlzWERoUWxoWldRbEZ3eGN1WEFoN2UzdjA2TkVEdDIvZlJ0dTJiWVdlaXVIaDRXalJvZ1dTa3BLd2MrZE9EQm8wQ0dLeEdIUG56a1ZDUWdKV3Jsd0pzVmdzaEZMYS80K0FnQURFeE1UZ2wxOSt3ZWVmZnk3OG5BRGc1WmRmeHJoeDQ0UWFsVFkyTnNML1YxWldGaElTRW1Call5TUUzYnFmQjNTSHNnSEF4WXNYb1ZhcklaRkloRUM5ZUFGNGtVaUVzV1BIb25QbnpyQ3pzeFBxWTU0NWN3YkhqaDJEcmEwdDVzMmJoL1QwZEd6YnRnMlptWm5vMzc4L1ZxNWNpZno4ZkN4WXNBRE5temZIb2tXTDhQbm5uMlB1M0xrWU8zWXMrdlRwZ3lkUG51RDI3ZHV3c2JIQm8wZVBzSHYzYm93Wk0wWTRuOUlLYnJ2T3N0UUFBQUFnQUVsRVFWUzZ1cGI0bkZaa1pLVEo5YURDdzhPeGJkczJEQnc0VUc5SWxWZ3N4dkxseTRYM3pUdDM3dURzMmJPd3Q3ZEhRVUVCRGg0OEtJUlFHbzBHZ1lHQnNMT3p3OHN2djR4UFAvMjAxR0h1V20rLy9iYmVzdTdrQktZTWZ6WFhOcFc5VDNNeDF6VU9GUDErOSszYkYzMzc5alhwMkk2T2poZy9manpHang5djB2YU5HalhDMnJWckRkWnJlMURLWkRMTW16ZFA3Ky95dm4zN2tKeWNER2RuWjlqYjJ5TTVPUm03ZCs5RzgrYk45WHBXUlVWRklTNHVUbS9pQXFsVUtwUUVXYlpzR1J3ZEhlSGs1SVM2ZGV2QzJka1p6czdPR0RGaUJFNmNPSUh2di84ZWdZR0JIQTVJdFFyREtpSUwwTzN0WUd6MkpTSno2ZGl4STlhdVhZdWRPM2NpUER3Y2FXbHB5TXZMZzF3dVI1czJiVEJreUJDRGJ1cjkrL2VIdDdjM2R1ellnWnMzYnlJOVBSMHVMaTRZUEhnd0FnSUNTcDJ1MnRuWkdTdFdyTUF2di95Q2E5ZXVRYUZRd01mSEIvLzYxNy9RcDA4Zm8yRlZlZG81YnR3NG5EbHpCakV4TVVoT1RrYmR1blhSb1VNSERCOCszT2dIM0gvKzg1OVFLQlE0ZGVvVWNuSnkwS2hSb3pMdmErREFnUWdLQ2hMcTJXajE3ZHNYY3JrY2YvenhCMjdkdW9YTXpFeTR1YmxoeElnUkdEdDJySER6WTZ5SWVYbitmNTUxUGtCUmZSMS9mMy9jdVhNSEowK2V4TkNoUS9XZWYvandJYUtqbzJGdGJZMFhYM3pSNlA4SlZROU9UazdvM3IyN1VPQWFBQTRlUEFpcFZJcUZDeGRDTHBjYmZaMlhseGVXTGwyS2RldldvWFBuemxpOGVERnUzcndKQUJnNWNxVEI5aVZObFo2UmtZR1pNMmNDS0xxNS8rV1hYMUMvZm4xTW5EZ1JRRkVSNHpWcjFpQTRPQmhuenB4QlhGd2NiRzF0c1hyMWFpRzQwbVZsWmFWM0xzN096bm85V0p5ZG5mVzJkM2QzeDRrVEozRGl4QWxobmIrL3Z6QWR2YlpYWTBKQ0FwUktKVVFpRVZxMGFJRlBQLzBVL2ZyMUV3SXpiYStPSjArZUlDUWtCTWVPSGNQUm8wZlJwRWtUckY2OUdrQlJiNldXTFZzaUlTRUJNcGtNYjd6eEJpUVNpWEN1ZGVyVUVXNDBPM1Rvb0JlS1Q1czJUVzg0NVBEaHc5R3FWU3RoVmk5alVsSlNNSFhxVkwzejBnNHROaVkwTkZSdk9QVXJyN3hTWWdqVXVIRmpBUCtiZWMzTHl3c0JBUUY0NVpWWGhKQnR3SUFCU0UxTnhadzVjMkJ0YlkzRml4Y0x3MG5kM055d2N1VktmUDMxMXlnb0tFQlVWQlNXTFZzR0FIajExVmR4NmRJbDFLOWZINisvL3Jwd3pNV0xGeHV0dnhrWkdZbk5temVYZUY1YXQyN2RncSt2YjRtLzA3cmF0V3VIano3NnlPanZzbTZRb0ZhcnNXUEhEbUZaTHBmcjFYS1R5V1I0NzczMzRPam9pTGx6NTVZNktVVkp5anBoUUcxVDBXdmMwaElTRXJCNDhXSTRPenZqNjYrL052Z2R6ODdPeHY3OSs0VVpERVVpRVpvMWE0WVpNMllZN0t0cjE2NTY5VURidDIrUEgzLzhVUWlvZEFOK1hhMWJ0OFp2di8yR3AwK2ZNcXlpV2tXVW41L1ArYXFKcWxCQlFRSFdyMTh2ZE9ILzZLT1BESHFCRUZWbkVSRVJtRFZyRmdETGZWTmJrd1FGQldIMTZ0WHc5UFRFcGsyYnF1eTRaODZjd2RkZmY0MEdEUm9nTURCUWIrakxtalZyY09USUVRd2RPaFFUSmt5b3NqWlIrYWpWYXIxaXdpcVZDams1T1dXcU5hWlFLSkNUa3dOYlcxdTlndU41ZVhtNGR1MGFXclpzYWZSdlVYNStQcTVldllwT25UcEJMQmJqeG8wYnFGZXZua2tGcGpVYURkUnF0VERFVmlRU1FTd1dDNytMVDU0OGdhT2pZNm0xWDdUbm01ZVhoNEtDQXIyZVNWcDc5dXhCUVVFQkdqVnFoR2JObXBuVVcxbWowU0FpSWdJYWpVYW8xYWRkTHhLSm9GQW9qUDQ4NHVQaklSYUw0ZUhoVWFZcDVYTnljaEFURTRQR2pSc0xSWjAxR2cyZVBuMEtrVWdFcVZUNnpGazVzN0t5a0ptWkNiVmFEVWRIUjRPYi9wTE84OUdqUjNqaGhSZEszQ1k5UFIxV1ZsWkdDOUdyMVdvaGRFeFBUNGVOalEwY0hSMmgwV2lFTHpLQW9tSGlQajQrUmd2NUs1VktKQ2NuR3cxRGRXM2Z2aDB1TGk1NncxM05RYVBSQ1ArdnhmL1BDZ29LbmpuNUFPbTdmZnMyYnQrK2JUUW9MTTVjMTdpbFhieDRFZjcrL3FXKzUycG5VcmF5c25ybVRLVkVaQnFHVlVSVkxDb3FTaWhRN2VYbHBUZTFNMUZOd0xDcWJKWXVYWXJRMEZEMDZ0WExZRmhQWlpzK2ZUb2lJeVB4K2VlZm8wK2ZQZ0NLYXROOC9QSEhzTEd4d1gvKzh4K2pQYmVJaUlpSWlDeUpCZGFKcWhpSEFCSTlQM1I3alJnVEZSVWx6TWhtaWFLODA2Wk5nNDJORFRadTNDalU0UW9NRElSS3BjTDQ4ZU1aVkJFUkVSRlJ0Y1N3aXFnSzVlZm40K0hEaDhJeXd5cWltaTB0TFEwVEpreEFjSEF3c3JLeWhQVTVPVGtJQ2dyQzdObXpvVktwMEx4NWM3UE5tRlVXWGw1ZW1EWnRHdExTMHZEamp6L2kwS0ZEdUhqeElvWU9IYXBYTjRpSWlJaUlxRHBoZ1hXaUtoUWRIUzBVWVBUMjltYXRLcUxud0tOSGovRDk5OThES0pxWlN5UVNJVE16VStoeDVlZm5oemx6NXVqVkhLcEt2WHIxUXE5ZXZZVGxJVU9HV0tRZFJFUkVSRVNtWWxoRlZJVjBod0Q2K2ZsWnNDVkVaQTR1TGk2WU1XTUdUcDgramZ2Mzd5TTlQUjBpa1FndUxpNW8wcVFKZXZYcWhkNjllNWM0d3c4UkVSRVJFUmxpZ1hXaUtwS1hsNGYxNjllanNMQVFJcEVJSDM3NElYdFdFUkVSRVJFUkVSWERtbFZFVmVUKy9mc29MQ3dFQVBqNCtEQ29JaUlpSWlJaUlqS0NZUlZSRmJsNzk2N3dtSVhWaVlpSWlJaUlpSXhqelNxaUtxQlVLaEVURXdNQUVJbEVhTktraVlWYlJFUkU1cUpTcVpDVGt3T0ZRb0djbkJ3VUZCU2dzTEFRaFlXRlVLbFV3bU1pSXFLcTFxMWJOMHMzZ2FoY0dGWVJWWUg3OSs5RHJWWURBQm8wYUFBN096c0x0NGlJaU1wQ285RWdJeU1ES1NrcFNFMU5SVXBLQ3RMUzBxQlFLSkNYbDJmcDVoRVJFUm5Gc0lwcUtvWlZSRlZBZHdnZ1p3RWtJcW9aVWxOVEVSc2JpNWlZR01URnhTRS9QeDlBVVE5WloyZG51TGk0d05mWEYzWjJkcERKWkxDM3Q0ZE1Kb05VS29XVmxSWEVZakdzckt3Z2tVZ2drVWdnRW9rc2ZFWkVSRVJFTlFQREtxSktscE9UZzlqWVdBQ0FXQ3hHNDhhTkxkd2lJaUlxU1dabUppSWpJM0g3OW0xa1pHUUFBRnhjWE5DOGVYUEk1WEs0dXJyQzJka1pFb25Fd2kwbElpSWllbjR4ckNLcVpQZnYzNGRHb3dGUU5BVFExdGJXd2kwaUlxTGlIajkrakFzWEx1RFJvMGNRaVVUdzlmVkZ0MjdkT0hzckVSRVJrUVV3ckNLcVpBOGVQQkFlY3haQUlxTHFKU1VsQlNkT25FQmNYQnhrTWhsNjllcUZaczJhTWFBaUlpSWlzaUNHVlVTVnFLQ2dRQmdDQ0FBdnZQQ0M1UnBEUkVRQ3RWcU5TNWN1NGR5NWM3Q3pzME8vZnYzUW9rVUxXRm54b3hFUkVSR1JwZkVUR1ZFbGlvdUxnMHFsQWdCNGVucnltM29pb21vZ1BUMGRRVUZCU0V4TWhMKy9QL3IyN2NzaDJrUkVSRVRWQ01NcW9rb1VIUjB0UEc3WXNLRUZXMEpFUkFCdzU4NGRIRDE2RkZLcEZFT0dET0h3YkNJaUlxSnFpR0VWVVNYU3JWZkZzSXFJeUxLdVhyMktFeWRPd012TEM0TUhEMlp2VnlJaUlxSnFpbUVWVVNWSlNVbEJkblkyQUVBbWs2RmV2WG9XYmhFUlVlMTE3dHc1bkR0M0RnMGJOc1NRSVVOWW00cUlpSWlvR3VNbk5hSkt3bDVWUkVTV3A5Rm9FQm9haXF0WHI4TGYzeDhEQnc2RVdDeTJkTE9JaUlpSXFCUU1xNGdxeWNPSEQ0WEhES3VJaUtxZVdxMUdjSEF3YnQrK2pUWnQycUJ2Mzc0UWlVU1diaFlSRVJFUlBRUERLcUpLb0ZRcUVSOGZEd0NRU0NUdzhmR3hjSXVJaUdvWGhVS0JvMGVQNHVIRGgralNwUXQ2OU9oaDZTWVJFUkVSa1lrWVZoRlZna2VQSGdtUHZiMjlZVzF0YmNIV1VHVlJxVlRJeTh1RFVxbUVVcWxFUVVFQkNnc0w5ZjZwMVdxOXgwUzFnYmUzTjd5OXZTMXliSTFHZyt2WHIrUE1tVFBJeTh0RHIxNjkwTEZqUjR1MGhZaUlpSWpLaDJFVlVTVmd2YXFhVGFQUlFLRlFJRE16RTVtWm1jakt5a0pXVmhZVUNnVnljbktRbTV1TDNOeGNGQlFVbEdtL0RLdW90bWpWcWxXVkhTc3JLd3ZwNmVsd2RYVkZTa29LN3QrL2ovVDBkTlNwVXdkRGh3NWx6MVlpSWlLaUdvaGhGWkdacWRWcXZaNVZES3VxTDVWS2hkVFVWS1NrcENBbEpRVnBhV25JeU1qQTA2ZFBHU3dSVmNDdFc3ZHc2OWF0S2ordVdDeUdYQzVIaHc0ZDBLSkZDMGdra2lwdkF4RVJFUkZWSE1NcUlqT0xqNDlIWGw0ZUFNREZ4UVYxNjlhMWNJc0lBUEx5OHBDUWtJQ2twQ1FrSnljakpTVUZHUmtaMEdnMDVkNm5TQ1NDblowZGJHMXRZV2RuQnhzYkc0akZZa2drRXFQL3pwMDdaOFl6SXFxK2V2ZnVEWGQzOXlvNVZsWldGckt6cytIbjV3ZVpUQWFwVkZvbHh5VWlJaUtpeXNPd2lzak1vcU9qaGNmc1ZXVTVPVGs1aUkrUFIxeGNIQjQvZm95VWxKUXlCVk15bVF3T0RnNXdkSFJFM2JwMTRlam9pRHAxNnNEZTNoNjJ0cmF3dGJXRmpZMU5tZHJFQXM5RVJFUkVSRVRQeHJDS3lNd1lWbGxHUVVFQlltTmpFUjBkamJpNE9LU25wei96TlNLUkNFNU9UbkJ6YzRPN3V6dmMzZDFSdDI1ZE9EZzRzSGNHRVJFUkVSR1JoVENzSWpLanpNeE1wS1dsQVFCc2JHd2dsOHN0M0tMbm0wS2h3SU1IRC9EZ3dRUEV4c1pDcFZLVnVLMUlKRUs5ZXZWUXYzNTlJWmh5Y1hHQmxSWGZCb21JaUlpSWlLb1QzcVVSbVpGdXI2b0dEUnBBTEJaYnNEWFBwOHpNVE55K2ZSdjM3OTlIVWxKU2lkdEpKQko0ZW5yQzI5c2JjcmtjOWV2WGg3VzFkUlcybElpSWlJaUlpTXFEWVJXUkdlbUdWWTBhTmJKZ1M1NHZ1Ym01dUh2M0xtN2Z2bzM0K1BnU3QzTnpjME9qUm8zZzYrc0xUMDlQemdSR1JFUkVSRVJVQXpHc0lqS1Rnb0lDeE1YRkNjdSt2cjRXYkUzTlYxaFlpT2pvYUVSR1JpSTZPaHBxdGRwZ0c0bEVBaDhmSHpSczJCQ05HaldDZzRPREJWcEtSRVJFUkVSRTVzU3dpc2hNSGo5K2pNTENRZ0NBcDZjbjdPM3RMZHlpbWttaFVDQWlJZ0xYcjE5SFRrNk93Zk1TaVFTTkdqV0N2NzgvR2pSb3dLRjlSRVJFUkVSRXp4bUdWVVJtb3R1cnFrR0RCaFpzU2MwVUh4K1BxMWV2NHQ2OWUwWjdVWGw3ZTZOWnMyWm8yclFwYkd4c0xOQkNJaUlpSWlJaXFnb01xNGpNSkNZbVJuanM3ZTF0d1piVUhHcTFHbmZ1M0VGNGVMalJZdWxPVGs1bzBhSUZtamR2emlGK1JFUkVSRVJFdFFUREtpSXp5TTNORmNJV2lVUUN1Vnh1NFJaVmIycTFHcEdSa1RoLy9qeXlzcklNbm4vaGhSZlFybDA3K1ByNlFpUVNXYUNGUkVSRVJFUkVaQ2tNcTRqTVFIY0lvRnd1aDVVVkx5MWpDZ3NMRVJrWmlRc1hMaGlFVk5iVzFtalJvZ1hhdFdzSEp5Y25DN1dRaUlpSWlJaUlMSTEzMUVSbUVCc2JLenptRUVCRGFyVWFOMi9leElVTEYvRDA2Vk85NTJReUdUcDE2b1NXTFZ1eVdEb1JFUkVSRVJFeHJDSXlCOTE2VlN5dXJ1L2h3NGM0ZWZJazB0TFM5TmJYcVZNSG5UdDNSc3VXTGRrVGpZaUlpSWlJaUFTOFF5U3FJSVZDZ2ZUMGRBQkZROWs4UER3czNLTHFJUzB0RFNkUG5zVERody8xMWpzNE9BZ2hsVVFpc1V6amlJaUlpSWlJcU5waVdFVlVRYnE5cXJ5OHZDQVdpeTNZR3N0VEtwVTRmLzQ4cmwyN0JvMUdJNnkzczdORHQyN2QwS3BWSzRaVVJFUkVSRVJFVkNLR1ZVUVZwRnV2eXNmSHg0SXRzYnpJeUVpRWhvWWlOemRYV0NjV2k5R2hRd2QwN3R3Wk5qWTJGbXdkRVJFUkVSRVIxUVFNcTRncVNMZG5WVzBOcTdLeXNuRHMyREU4ZXZSSWIzM2p4bzNScTFjdnp1NUhSRVJFUkVSRUptTllSVlFCR1JrWnlNN09CbEEwek0zTnpjM0NMYXBhR28wRzRlSGhPSHYyTEFvS0NvVDFycTZ1Nk5PblQ2ME43NGlJaUlpSWlLajhHRllSVllEdUVFQnZiMitJUkNJTHRxWnFwYWFtSWpnNEdFK2VQQkhXU1NRU2RPblNCWjA2ZFdKZEtpSWlJaUlpSWlvWGhsVkVGVkJiaHdCZXUzWU5KMCtlUkdGaG9iRE95OHNMQXdZTWdMT3pzd1ZiUmtSRVJFUkVSRFVkd3lxaWN0Sm9OSWlMaXhPV2EwTllwVlFxRVJ3Y2pPam9hR0dkdGJVMVhuenhSYlJ1M2JwVzlTd2pJaUlpSWlLaXlzR3dpcWljVWxKU29GUXFBUUF5bWV5NTcxRVVFeE9Eb0tBZ0tCUUtZWjIzdHpjR0RScUVPblhxV0xCbFJFUkVSRVJFOUR4aFdFVlVUcnIxcWhvMGFHREJsbFF1dFZxTnMyZlA0dUxGaThJNmtVaUU3dDI3bzNQbnp1eE5SVVJFUkVSRVJHYkZzSXFvbkhURHF1ZDFDS0JTcWNTUkkwZjBhbk01T2pyaWxWZGVRZjM2OVMzWU1pSWlJaUlpSW5wZU1hd2lLZ2UxV28zSGp4OEx5ODlqV0pXY25Jd0RCdzRnS3l0TFdPZnY3NDkrL2ZyQnhzYkdnaTBqSWlJaUlpS2k1eG5ES3FKeVNFcEtRbjUrUGdDZ2J0MjZjSEJ3c0hDTHpDc3FLZ3JCd2NFb0tDZ0FBSWpGWXZUdTNSdHQyN2ExY011SWlJaUlpSWpvZWNld2lxZ2M0dVBqaGNkZVhsNFdiSWw1YVRRYWhJV0Y2ZFdua3Nsa0dEeDQ4SE4xbmtSRVJFUkVSRlI5TWF3aUtnZmRzRW91bDF1d0plYWpVcWtRRkJTRXFLZ29ZWjJucHllR0RoM0syZjZJaUlpSWlJaW95akNzSWlxSGhJUUU0Zkh6RUZibDV1Yml3SUVEZW5XNFdyWnNpYjU5KzhMS2ltOFRSRVJFUkVSRVZIVjRGMHBVUnBtWm1WQW9GQUFBVzF0Yk9EczdXN2hGRlpPZG5ZMDllL1lnTlRWVldOZXJWeTkwN05qUmdxMGlJaUlpSWlLaTJvcGhGVkVaNlE0QnJGKy9Qa1Fpa1FWYlV6RXBLU25ZczJlUEVMNkp4V0lNSERnUS92NytGbTRaRVJFUkVSRVIxVllNcTRqS3FIaFlWVk1sSmlaaXo1NDl5TXZMQXdCWVcxdGo2TkNoYU5DZ2dZVmJSa1JFUkVSRVJMVVp3eXFpTW5vZWlxdkh4OGRqNzk2OXlNL1BCMUEwNDkvSWtTUGg3dTV1NFpZUkVSRVJFUkZSYmNld2lxZ01jbk56aGRwT1lyRVlIaDRlRm01UjJUMSsvQmg3OSs1RlFVRUJBS0J1M2JvWVBYbzBIQjBkTGR3eUlpSWlJaUlpSW9aVlJHV2lPd3RndlhyMUlKVktMZGlhc291TmpjWCsvZnVGb01ySnlRbXZ2ZllhNnRTcFkrR1dFUkVSRVJFUkVSVmhXRVZVQnJwaFZVMGJBdmpvMFNNY09IQUFLcFVLQU9EaTRvTFJvMGRESnBOWnVHVkVSRVJFUkVSRS84T3dpcWdNYW1weDlmajRlTDJneXMzTkRhTkdqWUs5dmIyRlcwWkVSRVJFUkVTa2oyRVZrWW5VYWpVU0V4T0Y1WnJTc3lvNU9Sbjc5dTBUZ2lwM2QzZU1HalVLZG5aMkZtNFpFUkVSRVJFUmtTR3hwUnRBVkZNa0pTVUpnWStqbzJPTkdENlhrWkdCdlh2M0lpOHZEd0RnN096TW9JcUlpSWlJaUlpcU5ZWlZSQ2JTSFFKWUUzcFZLUlFLN042OUd3cUZBZ0RnNE9DQTBhTkhNNmdpSWlJaUlpS2lhbzFoRlpHSmFsSllsWnViaTEyN2RpRXJLd3NBWUc5dmo5R2pSM1BXUHlJaUlpSWlJcXIyR0ZZUm1haW16QVJZV0ZpSWd3Y1BJaTB0RFFCZ2JXMk5WMTk5RlU1T1RoWnVHUkVSRVJFUkVkR3pNYXdpTWtGbVpxWXduTTdhMmhxdXJxNFdibEhKamgwN2hyaTRPQUNBUkNMQmlCRWo0Tzd1YnVGV0VSRVJFUkVSRVptR1lSV1JDWFNIQU5hdlh4OGlrY2lDclNuWmhRc1hjT3ZXTFdGNTRNQ0I4UEx5c21DTGlJaUlpSWlJaU1xR1lSV1JDWXFIVmRWUlZGUVV3c0xDaE9YdTNidkR6OC9QZ2kwaUlpSWlJaUlpS2p1R1ZVUW1TRXhNRkI1WHg3QXFNVEVSUVVGQnduTHo1czNSdFd0WEM3YUlpSWlJaUlpSXFId1lWaEU5ZzBxbFFtcHFxckRzNmVscHdkWVlVaWdVT0hEZ0FGUXFGUURBeThzTEF3WU1zSENyaUlpSWlJaUlpTXFIWVJYUk15UW5KME90VmdNQW5KeWNZR05qWStFVy9ZOWFyY2FSSTBlRTR1OTE2OWJGMEtGRElaRklMTnd5SWlJaUlpSWlvdkpoV0VYMERFK2VQQkVlZTNoNFdMQWxoczZjT1NQTS9HZGxaWVZodzRiQnpzN093cTBpSWlJaUlpSWlLaitHVlVUUFVGM0RxcWlvS0Z5K2ZGbFlIakJnQU56YzNDellJaUlpSWlJaUlxS0tZMWhGOUF6Vk1heEtUVTFGY0hDd3NOeXVYVHMwYTliTWdpMGlJaUlpSWlJaU1nK0dWVVNseU0vUFIxcGFHZ0JBSkJLaFhyMTZGbTVSVWNIM3c0Y1BvNkNnQUFBZ2w4dlJxMWN2QzdlS2lJaUlpSWlJeUR3WVZoR1ZJaWtwU1hqczZ1b0txVlJxd2RZVU9YdjJyREE3b2IyOVBZWU1HY0tDNmtSRVJFUkVSUFRjWUZoRlZJcnFOZ1F3TGk1T3IwN1ZTeSs5QkpsTVpzRVdFUkVSRVJFUkVaa1h3eXFpVWxTbnNDb3ZMdzlCUVVIQ2N1dldyZEd3WVVNTHRvaUlpSWlJaUlqSS9CaFdFWldpT29WVm9hR2hlUHIwS1FDZ2J0MjZyRk5GUkVSRVJFUkV6eVdHVlVRbHlNM05SV1ptSmdCQUlwSEF6YzNOWW0yNWQrOGVidDI2QmFDbzBQdkFnUU5oYlcxdHNmWVFFUkVSRVJFUlZSYUdWVVFsME8xVjVlYm1ackVpNWdxRkFzZU9IUk9XTzNmdURMbGNicEcyRUJFUkVSRVJFVlUyaGxWRUphZ3VRd0JEUWtLZ1ZDb0JBTzd1N3VqYXRhdkYya0pFUkVSRVJFUlUyUmhXRVpXZ09vUlYxNjlmUjNSME5JQ2lvWWlEQmcyeVdBOHZJaUlpSWlJaW9xckFzSXFvQkxwaGxhZW5aNVVmUHpNekV5ZFBuaFNXZS9Ub0FWZFgxeXB2QnhFUkVSRVJFVkZWWWxoRlpJUkNvVUIyZGpZQVFDcVZ3c1hGcFVxUHI5Rm9FQlFVaElLQ0FnQ0F0N2MzT25Ub1VLVnRJQ0lpSWlJaUlySUVobFZFUnVqMnFxcFhyeDVFSWxHVkh2L2F0V3VJajQ4SEFGaGJXMlBnd0lGVjNnWWlJaUlpSWlJaVMyQllSV1JFVWxLUzhMaXE2MVVwRkFxY1BYdFdXTzdkdXpjY0hCeXF0QTFFUkVSRVJFUkVsc0t3aXNnSVN4WlhEd3NMUTE1ZUhnREF5OHNMTFZ1MnJOTGpFeEVSRVJFUkVWa1N3eW9pSXl6VnN5b2hJUUUzYjk0RUFJaEVJdlRwMDZmS2prMUVSRVJFUkVSVUhUQ3NJaW9tSnljSENvVUNRRkZ4OWJwMTYxYkpjVFVhRFk0ZlB5NHN0Mm5UQnU3dTdsVnliQ0lpSWlJaUlxTHFnbUVWVVRISnljbkNZemMzdHlvcmJINzkrbldoUjVlZG5SMjZkKzllSmNjbElpSWlJaUlpcWs0WVZoRVZveHRXVlZYUEpxVlNpYkN3TUdHNVo4K2VzTFcxclpKakV4RVJFUkVSRVZVbkRLdUlpa2xKU1JFZVYxVllGUllXaHR6Y1hBQkZOYkpZVkoySWlJaUlpSWhxSzRaVlJNVVVId1pZMlo0OGVZTHIxNjhMeTMzNzlxMnlvWWRFUkVSRVJFUkUxUTNES2lJZEtwVUthV2xwd25KbGgxWEZpNnEzYk5rU25wNmVsWHBNSWlJaUlpSWlvdXFNWVJXUmpyUzBOR2cwR2dDQWs1TVRwRkpwcFI3djFxMWJTRXhNQkFEWTJOaWdaOCtlbFhvOElpSWlJaUlpb3VxT1lSV1JqcW9zcnA2WGw0ZlRwMDhMeTkyN2Q0ZTl2WDJsSHBPSWlJaUlpSWlvdW1OWVJhU2pLc09xSzFldVFLbFVBaWdhYnRpbVRadEtQUjRSRVJFUkVSRlJUY0N3aWtoSFZZVlZTcVVTNGVIaHduS3ZYcjBnRnZOeUpDSWlJaUlpSXVMZE1aRU8zYkNxWHIxNmxYYWN5NWN2SXo4L0h3RGc1ZVVGWDEvZlNqc1dFUkVSRVJFUlVVM0NzSXJvLzJWbFpRa0JrcDJkSFdReVdhVWNSNkZRNE9yVnE4SnlqeDQ5S3VVNFJFUkVSRVJFUkRVUnd5cWkvMWRWUXdBdlhyd0lsVW9GQVBEMTlZV1hsMWVsSFl1SWlJaUlpSWlvcG1GWVJmVC9xaUtzZXZyMEtTSWlJb1RsN3QyN1Y4cHhpSWlJaUlpSWlHb3FobFZFL3k4cEtVbDQ3T2JtVmluSE9ILytQTlJxTlFDZ1VhTkc4UFQwckpUakVCRVJFUkVSRWRWVURLdUkvbDlsOTZ6S3lNakF6WnMzaFdYMnFpSWlJaUlpSWlJeXhMQ0tDRUJlWGg2ZVBuMEtBSkJJSkhCeGNUSDdNYzZkT3dlTlJnTUFhTktrU2FYV3hTSWlJaUlpSWlLcXFSaFdFVUcvVjVXTGl3dkVZdk5lR21scGFiaDkrN2F3ekY1VlJFUkVSRVJFUk1ZeHJDSkM1UThCUEh2MnJQRFkzOThmcnE2dVpqOEdFUkVSRVJFUjBmT0FZUlVSZ05UVVZPR3h1WXVySnljbkl5b3FDZ0FnRW9uWXE0cUlpSWlJaUlpb0ZBeXJpS0FmVnBtNzE5UEZpeGVGeHkxYXRJQ1RrNU5aOTA5RVJFUkVSRVQwUEdGWVJZVEs2MW4xOU9sVG9WY1ZBSFR1M05scyt5WWlJaUlpSWlKNkhqR3NvbG92T3pzYitmbjVBQUFiR3h2SVpES3o3VHM4UEZ5WUFiQng0OGJzVlVWRVJFUkVSRVQwREF5cnFOWkxTVWtSSHB1elYxVmVYaDV1M0xnaExIZm8wTUZzK3lZaUlpSWlJaUo2WGpHc29scFBkd2lnaTR1TDJmWjc0OFlOb2NlV3A2Y252THk4ekxadklpSWlJaUlpb3VjVnd5cXE5U3FqdUxwYXJVWjRlTGl3ekY1VlJFUkVSRVJFUktaaFdFVzFYbVdFVlZGUlVjak96Z1lBT0RnNG9FbVRKbWJaTHhFUkVSRVJFZEh6am1FVjFXb2FqUVpwYVduQ3NybkNxc3VYTHd1UDI3ZHZEN0dZbHhvUkVSRVJFUkdSS1hnSFRiWGEwNmRQVVZCUUFBQ3dzN09EdmIxOWhmY1pGeGVIcEtRa0FJQzF0VFZhdFdwVjRYMFNFUkVSRVJFUjFSWU1xNmhXMDUwSjBGeTlxcTVjdVNJOGJ0MjZOYXl0cmMyeVh5SWlJaUlpSXFMYWdHRVYxV3JtcmxlVmxwYUdCdzhlQUFCRUloSGF0V3RYNFgwU0VSRVJFUkVSMVNZTXE2aFdNM2U5S3QxZVZVMmJOb1dEZzBPRjkwbEVSRVJFUkVSVW16Q3NvbHJObk1NQWxVb2xJaU1qaGVXT0hUdFdhSDlFUkVSRVJFUkV0UkhES3FxMU5Cb04wdFBUaGVXS2hsVzNiOTlHWVdFaEFFQXVsOFBEdzZOQyt5TWlJaUlpSWlLcWpSaFdVYTJWbVprSmxVb0ZBSkRKWkxDMXRhM1EvcTVmdnk0OGJ0MjZkWVgyUlVRMXgrREJnekY0OEdCRVJFUll1aW5sRWhFUklad0RFUkVSRVZGMXdMQ0thaTF6RmxlUGo0OFg2bC9aMk5pZ2FkT21GZG9mRVZGMUV4WVdoaUZEaG1EeDRzWFl0MjhmQmc4ZWpKOS8vdG5TelNJaUlpSXowNDRXTVlmTXpFeEVSVVdaYlg5VWV6Q3NvbHJMbkdIVmpSczNoTWZObWpXRGxaVlZoZlpIUk9ZVkZSV0ZYMy85RlE4ZlByUjBVMnFreE1SRXJGaXhBbzZPanBnOGVUSkdqQmlCZHUzYVlkKytmVGg5K3JTbG0wZmxkT0xFQ1l3Wk04WmcvY09IRHpGbXpCaWoxMHQrZmo0VUNrV3AvNmo2dW5QbkRtYk1tS0ZYWTFNckp5Y0huMzc2S2M2Y09mUE0vV2cwR3FQclY2NWNpYkN3c0RLMUtUUTBGUGZ1M1ROWW41R1JVZTczbDRNSEQyTEJnZ1hsZW0xVk8zNzhPRDcrK0dPVHR6OTgrREJXcjE1ZGlTMnFlYlp1M1ZybTNzSG11aGFlUit2V3JjT01HVE5Ldk02MTFHbzFsaTlmamhNblRwUzYzWmt6WnpCNThtUXp0cEJxQzk1UlU2MWxyckFxTHk4UGQrL2VGWlpidFdwVm9YWVJrZmxwUHlTMWE5Zk93aTJwbWRhc1dRT2xVb21QUC81WW1PVjAvUGp4R0Q5K1BOYXVYWXYyN2R0REpwTlp1SlZVVmdVRkJVYkRKYlZhRFlWQ0FiVmFiZkJjWUdBZ2dvS0NTdDF2YVQzdXBGSXBQRDA5aGVYQmd3ZWpSWXNXK082NzcwcDhqYkZ0VEwweFBYejRzTUZyL3ZHUGYyRFdyRm1sdnU3MzMzL0hiNy85WnJBUFU5c2NHeHVMVHo3NXhLUTJHcU05WmtXSDUzcDdlMlA5K3ZYQzh0R2pSM0h2M2ozSTVYS0RiUzljdUlCNzkrN0IyZG01MUgwcUZBcE1tellOQXdZTXdLaFJveUNSU0FBVUJWZ2hJU0dvVjY4ZWV2VG9ZVkw3bEVvbFZxMWFoUkVqUnFCSmt5WjZ6NFdGaFdIdDJyVll2bnc1V3JSb1VlSStjbkp5OUQ3VEFVQklTQWhjWEZ3UUd4dHI5RFZ1Ym02d3M3TXpxWTJWTFRzN0czRnhjU1p2TDVWS0VSUVVoTmF0VzZOZnYzN1AzTDZxcnJHS1hKTmExdGJXa012bDZOMjdOMGFOR2dXcFZHclNQc3ZESE5kQ2VYKzJWVzNHakJtNGRldVd3WHRaU2Z6OS9YSHc0RUVjT1hLazFQOVhrVWdFVjFkWExGdTJEREV4TVhqbm5YZk0xV1FpQUF5cnFCWXpWMWgxKy9adG9mYVZoNGNIM04zZEs5dzJJcUxxNHZMbHl3Z1BENGVucHljR0RCZ2dyUGZ4OFVHZlBuM3c5OTkvWStmT25YanZ2Yit2NURzQUFDQUFTVVJCVlBjczEwaDZwcWlvcUJLLzJTN3BabVRTcEVrRzYvNzg4MDhNR0RBQW4zMzJHYlp1M1Nxc2o0K1BGOVlGQkFTVTJBNWZYMThFQmdhV3NmV0dpdmRFV2I5K1BUdzlQVEY4K1BCbnZqWXNMQXdaR1Jsd2NuSXkrbnhoWVNHT0hEbFM0VFlDcFFkM3hqeDU4Z1JmZnZtbFNhL2ZzV01IVHAwNmhkV3JWME1zTmo1WVF2ZG1YNmxVNHZqeDR4Z3dZQURxMXExcnNPM3g0OGZoNmVrSlgxOWZneERUenM1T09JYTl2VDBHRFJxRS8vNzN2emh4NGdTbVRKbUNwazJiQ3VHbVNDUXkrWHpQbmoyTHdzSkM5T3ZYenlCWWF0MjZOYnk4dkJBVUZDU0U1THA4Zkh3QUFPZk9uU3N4Q0RoMzdwelI5VE5uemtUdjNyMU5icWVwU3JxV3BGSXA5dTNiVjZaOWhZYUdHbDF2YlcwTlYxZFhYTHg0VVFnS2l6UEh1WlgxR2l2dk5hbTdUVlpXRmk1ZHVvVC8vdmUvdUh6NU1wWXNXVklwb3hYTWRTMDhyL3IxNjRmRGh3OGpNek96MU8xRUloSEdqUnNIVjFkWHJGKy9IdGJXMWhnN2Rtd1Z0WkpxQTRaVlZDdHBOQnBrWkdRSXl5NHVMdVhlbCs0UVFCWldwK3BBbzlHVTZXYUJxRFM3ZHUwQ1VIUVRWdnpHYVBqdzRmajc3Nzl4Nk5BaGpCMDd0c0lUVlZEbDhmWDFOUWcrenA0OWk4MmJOeHVzajR1THc2SkZpekJ2M2p4NGUzdnJQV2R2Ync5SFIwY0EwT3Qxa0oyZExhd2JOMjRjamg0OWFyRGYxYXRYRy9TQUthK1JJMGZxTGE5ZnZ4NHVMaTRHNjR1VHkrV0lqNC9Ia1NOSDhPYWJieHJkSml3c0RLbXBxYWhmdno0U0VoSXExRTV0b0tLbDBXaWdWQ3BoYjI5dnNLMnhubXpGWDY4ck5UVVZ6WnMzaDYrdjd6UGJvUnVpSEQ1OFdLK0h4ZUhEaDVHU2tvTExseTlEclZZYkhScTZjdVZLTkd2V0RFRFJEZXFycjc2S1RwMDZZZW5TcFpnNmRTb0NBZ0tFMTVVVW9CaHo2TkFoOU8vZkgzZnYzc1dxVmF1TWJoTVhGNGVqUjQ4YXJDL2VTOFNVWGlPRmhZVVlObXlZeWUwcnE1a3paeHFzTzNYcWxONGtQS1phdW5ScHFjK0hob2FXR0dpWkk2d3E2elZXM211eStEWnZ2LzAyVnExYWhaQ1FFSVNFaEdEUW9FRUFpa1l5NU9Ua0dOMkhVcWtFQUwxWnZuWFoyOXZEeHNZR2dIbXZoWnJNbEo1d2taR1IyTEpsaTlIblpESVpkdTdjQ1FBWU1XSUUzTjNkaGQ3ckplMjcrSHJkZlJBWnc3Q0thcVduVDU4S3ZhRjAvNENWMVpNblQ1Q2NuQXlnNkZzelB6OC9zN1dSNkZtMGYvUy8vZlpiS0pWS2JOaXdBZkh4OFhqcnJiZjBlamJrNWVWaDkrN2RPSG55SkJJU0VpQ1ZTdEc0Y1dNTUh6Njh4S0VhQ29VQ3UzZnZSbGhZR0JJVEV5RVNpZURuNTRleFk4ZENMQllMUTJpTURZL1J0cWxObXphbHRybjQ4MlZ0WjFKU0VuYnMySUhMbHk4ak5UVVZVcWtVUGo0K0dEbHlKUHIwNmFOM1BDM2RvVCs2YlRkbFg2WjQ4dVFKTm0vZWpNdVhMeU12THc4K1BqNFlNMlpNaVRjT1pUM24vUHg4QkFjSDQvVHAwM2o0OENFVUNnVWNIQnpRdG0xYkJBUUVHQVFMV2txbEVydDM3OGJwMDZlUmtKQUFpVVNDcGsyYjRzMDMzeXcxMkV4T1RzYTFhOWNnRW9uUXQyOWZnK2Y5L1B6ZzVlV0Z4NDhmSXl3c3pLUWhLV1FaMXRiV2NITnpRMWhZR1ByMzd3OEFVS2xVVUtsVUJvR0lyYTB0QWdJQzBQci8yTHZ2OEticS9RL2c3elJOVjZBcjNhVmx0d1haeUJSa2lPemh4UXVpeUJVQlVaQXJJRndGRkZSRVVFQzVYQVZjb0Y1dkZabGlXUVdFc2dvVWtBMWRsTkZOZDJrNjBqVDUvZEVuNTVjMFNadTI2VWo2ZmoxUEg4N0tPZCtNRTNJKzUvUDlmRHQzaGxLcE5KcUJsSjZlTGt4ckI2Rzh2THp3Nk5FanZlM3YzNytQcmwyN211UHAxSmlIaHdkc2JXMXgrUEJodlBEQ0N3WXpKTUxDd3VEcjZ3c2ZINTlhQjZzT0hEaUE5UFIwekpneEF3Qnc5ZXBWckZ5NUVqLzk5Qk9jbkp5RXJKSDQrSGlzV0xFQy8vclh2d3p1eDFCM3RyaTRPQXdiTnN4b1Y3ZUs3K3ZreVpQeDFGTlBDZk5uejU3RmpoMDdBQUI3OSs1RjgrYk44ZW1ubitxOEpqazVPVml5WkluUXpxeXNMTGk0dU1EVzFoWUJBUUhZc0dFRHZ2dnVPN2k0dUFpL3Ewek5oSW1MaThPZE8zZnd6anZ2d052Ykc4OCsrNnhKanpPbU1ZeG8ycnQzYitUbDVlbDBkZjNycjcvUW9rVUxuRGx6QnF0WHJ6YjZXRTM3UTBORGhVRHc5T25UTVhueTVMcHRkQ01qRW9rd1pjb1VIRHQyREgvOTlaY1FyRHAwNkpCT2wxWkRqR1YxenA0OVd5Y2dabzV6d2RKVnZKa1FIeCtQZGV2V1llSENoU1lGNDhSaU1YSnpjNUdlbm83ZzRHQ2QzeXdWOTMzcTFDbUVob2JxTGE5T1lKdWFKdXM0MjRpcVNUTnlINEFxKzZOWFJqdXJLamc0R0haMmRyVnFGMUZOM0x0M0QxdTNib1dkbloxZVY0bk16RXk4OTk1N1NFeE1GR29MRkJZVzR2cjE2N2grL1RxbVRKbWlWMk1nSlNVRnk1WXRFeTQybXpWckJudDdlOXk0Y1FNM2J0d3dxWnROZFZXM25URXhNWGp2dmZkUVdGZ0lzVmdNTnpjM0ZCWVdJalkyRnVmUG54Y0NUTDYrdmdBZ1hIREtaREs5ODlUVWZWVWxOVFVWYTlhc1FXRmhJVnhjWENDWHk1R1FrQ0RjSGE4WXNLckplL1B4eHgvajh1WExBSURtelp2RDNkMGRtWm1aT0hueUpDNWR1b1F2di94UzV5SUpLQTg0TFYyNkZDa3BLUURLNzJRNk9qcWE5SDVldUhBQmFyVWFiZHEwTWRwZCtza25uMFJ5Y2pJdVhMakFZRlVqbDVhV2hrMmJOa0dwVkdMUW9FSFlzbVVMOHZMeU1HblNKSjN1WW5mdTNFRm9hQ2llZSs0NXpKa3pCMzM3OXNYczJiUDFhdnk4K3VxckJvL1Rva1VMbEpTVUlEczdXOGhjVmlxVlNFaElNSmlwVUovS3lzb3dac3dZYk5teUJSY3VYRUMvZnYxMDF0KzdkdzgzYjk3RXJGbXpqSFlocXc1TnQ4ZCsvZnFoUTRjT09ITGtDRHAxNm9SVHAwN2g1TW1UV0x0MkxVUWlFUTRlUEFndkx5OTRlSGdZM0kreCtsZjc5dTB6MnIyczRzMEVMeTh2bmRHS05hTnpaV2RuNDlDaFE1ZzBhWkplbHBibWM2SDVkK1hLbFZBb0ZKZzNieDZlZU9JSlNDUVN6SjA3RjhEL1o5ZVplakd2eWRqdzl2WUdBQncvZnR6a3VqNkdzcWgrK09HSEtoK25VcWt3YytaTWs0NVJFei8rK0NPdVhyMktMNy84VXZpLzV0Njlld2dKQ1VIUG5qME5kdXM4Y2VJRXRtL2ZMcXd6MUMxTlcwSkNBazZlUEtsMy90MjhlUk10VzdZMDJHWFMwbmg1ZVFFbzd4WllrYUZNbkIwN2RtRG56cDBHMXhuNnpqSEh1VkJiS3BVS2UvZnV4WkVqUjVDYW1vcG16WnFoZCsvZW1ENTl1dDROZ3BNblQrTHc0Y09JajQ5SFNVa0ovUHo4TUhueVpMMy9jNHVLaXZEenp6L2o5T25UeU0vUFIyQmdvQkFvcjZoaU1Ec3pNeE5BK2ZkM1pSbWQycjc5OWx2czM3OGZzMmZQeHRpeFk0M3VXM090WmVwK2lUUVlyS0ltU2JzTFlFMkRWUXFGQWpFeE1jSThDNnRUUTltOWV6ZEdqeDZOV2JObXdkYldWdmh4VjFaV2hsV3JWaUV4TVJIZHUzZkgvUG56NGVYbEJiVmFqVC8vL0JNYk4yN0U5dTNiMGFOSEQrSHpxMVFxc1dyVktqeDY5QWgrZm41WXVIQWhubmppQ1FEbFAyUysvdnJyYXRmZHFFcE4ydm4xMTEranNMQVF2WHIxd3FKRmk0UnVTUWtKQ1Rvam1HM2R1aFhBLzkreC90ZS8vcVdYMFdYcXZxcXlkZXRXOU92WEQyKzg4UVljSFIyUm1wcUs5OTU3RDJscGFRZ05EZFVKVnRYa09RUGw3OC96enorUFVhTkdDVVZoRXhNVHNXelpNbVJsWldINzl1MVlzR0NCM25GU1VsTGc0K09EQlFzV0NNOC9Nek1UVzdac3FmVDl2SDM3TmdCVWVwYzFKQ1FFKy9idEU3YWx4cXQxNjlaWXVIQWgxcTlmajdDd01DaVZTcXhldlZydjRrc3pBcFNqb3lNKysrd3pyRm16Qm12V3JNSEtsU3QxdHRNT0dHZ1hGQThJQ0lDdHJTMWlZMlBSdDI5ZkFFQnNiQ3lVU3FYd2ZhS3R0TFJVSjB1ckxxblZhanp6ekRQNDhjY2ZzWC8vZnIxZ1ZWaFlHT3pzN1BEc3M4OVdlMVE3UXpwMTZvUm5ubmtHLy9uUGYvRGhoeC9pN05teldMWnNHZHEyYll0dDI3WWhQRHdjZmZ2MnhmSGp4M1hPWFVQbXpKbWowNFZOclZhanRMUVVFb2xFSjBNeUxDeXNXblhCRGgwNkJEczdPMHlZTUVGdm5XYjRlazBBNnAxMzNzRVhYM3lCZDk1NUI2TkhqOGFNR1RPRUlLWkNvUUFBazI3YzNiaHhBNWN1WGRKWjFyZHYzMnJYK05LbUNYcFZSdk44NnNyVXFWTngrdlJwZlAvOTk1ZzdkeTZLaW9wdy8vNTlUSnc0RVk2T2p2RDA5SVJTcVVTelpzMkV4MVIxSVgvczJERmN1M1lOaXhZdEFnQWtKeWRqNTg2ZEdERmloUEQvZ0ZLcHhJb1ZLOUMvZjM4c1hyeFlieC8xZVk2Wmc2WTduNkdiSklZRzg5Qjg1bW83MEVkMXpnV05tcnkyYXJVYXExZXZ4cmx6NXpCZ3dBQTgrK3l6U0V0THc1RWpSM0Q3OW0zODV6Ly9FYnJWS3hRS3JGMjdGdDI2ZGNQZi92WTNxTlZxSEQ1OEdPdlhyNGU3dTd2UTlVNnBWR0xac21XSWlZbEI3OTY5MGFsVEo2U2twR0RWcWxVR3V4MVhwT2xLV1ozdS9ETm16SUJjTHNmbXpadVJrSkNBTjk5OGs5bFNaRllNVmxHVHBOMm52YWJCcXRqWVdPR0htWWVIaDE0MkExRjljWEp5d3V1dnZ5NWNyR2lDTFNkT25FQnNiQ3dDQWdMd3dRY2ZDRC9tUkNJUmhnMGJocmk0T0lTRmhlSEFnUU5DUU9URWlSTzRmLzgrSEJ3YzhNa25uK2o4K1BmdzhNRFNwVXV4YU5FaW5SRXdhNnNtN2J4Nzl5NEFZTnk0Y2NMekJZQTJiZHFnVFpzMjFUcSt1ZmFsQ1FacDNnZGZYMTlNbno0ZG4zNzZLWktTa25TeVRHcnluSUh5Ym93Vjc3b0hCQVJnNHNTSitPNjc3M0QxNmxXZGRTZFBua1JjWEJ6czdlMnhhdFVxblZHUFBEdzhzR3paTXZ6clgvOUNkSFMwd2VmMDhPRkRBRUJnWUtEUjU2MVpsNVdWQmJsY3psRUJHN25Bd0VBNE9EZ0lYVllOdlY5bFpXVVFpVVN3c2JGQllHQWdObXpZWUxRV2pDR2E3cXgzN3R3UmdsVlhybHhCNjlhdERXYU54TVhGR2MzU3FndE9UazVDQWVHVWxCVGh2SkRMNVRoeDRnUUdEUnBrMXV5VVYxOTlGYk5temNMU3BVdmg0K09EUG4zNkNGMmRmdmpoQjhURXhFQW1rMkhnd0lGQ0JxUXBZbUppOFBiYmIyUGp4bzA2V1NMVjlkSkxMMkhBZ0FIWXNXTUh1blhycGpOcXF1WUNYUlBROVBmM3gvcjE2N0Zueng2aENQYUdEUnZnNHVLQzR1SmlBS2l5dEVKcGFTbSsrdW9yQkFVRjZmeGY0dVRrWk5KRnRUR05vUnVnczdNejNuenpUYXhldlJwOSsvWkZVVkVSVkNvVmV2VG9BUUJZdW5RcFBEMDlzV3paTXBQM1dWUlVoT1BIajJQbXpKbHdkWFVWUmthOGV2V3E4Tm1Oam81R2NYRXhubnp5U1lQN3FPOXpyTFkwQXh5WU9xcWt1VlRuWE5Db3lXc2JIaDZPeU1oSUxGaXdBTU9IRHhlV2EwWU5QSExraUpEMUxCYUxzWDc5ZW5UbzBFSFlybnYzN2xpOGVESCsvUE5Qb1kxaFlXR0lpWW5CNU1tVGRRWTg2ZDI3dDk2TkJrTTA5Y0RlZlBQTlNyY2JObXdZM243N2JRRGxnYnVGQ3hkQ0pwTWhOVFhWNmd2UFUvMWpzSXFhSkhOMEE5VHVBc2lzS21wSWd3Y1BObGgzS0NJaUFrQjU0VXREZDdxN2QrK09zTEF3bll5WTA2ZFBBeWdmQ2NiUVhXcXhXSXd4WThhWU5WaFZrM2E2dWJraEl5TURKMCtlUkk4ZVBXcjFBOGxjK3hvK2ZMamUrNkNkeFpXUmtTRUVxMnJ5bkFIRDNVUFVhclh3UGFiOTNRYVUxNGtBZ0NGRGhoZ2NubHZ6ZmhvTFZtbHE4aG5ybWxSeFhXWm1Kb05WalpSQ29jRGV2WHZ4NjYrL1lzQ0FBVGh6NWd4aVltTFFvMGNQazR2aGFsK2tBTVpyVmdIbG4rR3paODhLRjNIbnpwMURuejU5REI0bklDQ2cwdEVrUC83NDQwcWZXMDJNSFRzV0J3NGN3SUVEQi9EYWE2OEJBSTRjT1lLU2toS2Q3aXptNE9ycWloZGZmQkZidDI3RnZIbnpoTytKdi8zdGJ3Z1BEMGQ0ZURnV0xseFk1eGtKT1RrNU92V3ROQUZJa1VpRWdJQUF4TVhGNGNDQkE5aXdZWU5RLzA1VGgwcjdBbDBrRXVINTU1OUh0MjdkY1ByMGFlRjdTWE94VzdHN2FFV1hMbDFDVmxZV1ZxeFlvVk5IMEJxNkFRTEFVMDg5aGFlZWVnb2JObXhBWUdBZ09uWHFKTndJR1RkdUhOYXZYNC9JeU1oS0F6R2E3RVliR3h2MDZ0Vkw2TFk2WXNRSXlHUXllSHQ3NDlhdFc4STUrdGRmZjhIR3hzWm9zS29oempGVGFUS1QxR28xY25KeWNPTEVDUnc0Y0FEOSt2WFRxU3RsVHVZNkY0Q2F2YmJoNGVIdzhQQkExNjVkZGI1SDI3VnJCd0E2WGZURllyRk9vRXBUc2dENC8vK2pnZktiVTRaRzQrdmJ0NjlRVzdJeTJkblpFSWxFMkx4NXM5SGZRZlBuenpjWVVQN0hQLzRoRE81VFdkRFkwTHFLLzY4UWFXT3dpcG9rN1F1Nm1vd0VtSjJkamJTME5BRGxkeFdzWVZRUXNseXRXclV5dUR3K1BoNEE4T3V2dndvanVtblRaQVpxZDR2VlpCbFZGb0ExcGF0RmRkU2tuWk1tVGNMbXpadng1NTkvSWpZMkZzODk5eHlHREJsU285SG96TFV2ZjM5L3ZXWGFtVnFhNXdIVTdEbHIzTHg1RTFGUlVYanc0QUZTVTFPUmxwWW0vSWpXL0Z2eE9JYUszV3Q0ZW5vYVhhZnBGbERaeGFmMk9tTWpOVkhEaTQ2T3hxNWR1L0RXVzI5aDZOQ2hTRTlQeDZGRGg5Q2pSdys5cmxlN2R1M0MwYU5IOGZISEh3dTFZd0Q5TGphVlpSUDA3OThmMjdkdlIwSkNBb0R5YnJXR1Jrb0R5dXV2VmV5T1Y5ZGF0bXlKenAwNzQralJvM2psbFZjZ2tVaXdmLzkrQkFjSDF5cEx5UmpOaGVLMWE5ZUVDemFKUklLUWtCQ2twcVlhSFJ5aE1wcnowOVI2bWFHaG9RZ05EVFc0VGpOd3h2ejU4L0hSUngvaDMvLytONlJTS1VwTFM0VzJWaXprYm1kbmgyZWVlVVpZL3VEQkF3RGx0YXVNRlgzMzlmVkZ0MjdkTUcvZVBMMmJoYlh0QnFqOUhXdU1vUkVYNjhMY3VYUHgrdXV2NDhxVkt6cmQ4b1lPSFlvREJ3N2dtMisrUWMrZVBZMW1vV21laTcyOVBYeDhmQkFRRUNBRXE0RHl3UzN1M0xramJIL3AwaVYwNnRSSnAzdWh0b1k0eDB4Vk1UUEozdDRla3laTndzc3Z2Mnh3ZTBPZnJieThQS1ByREtudHVhQ3RKcS90dlh2M29GQW9qSDZIYXA2UFJrUkVCSTRlUFlxN2QrL3ExUEhTL2o4L01URVJMVnEwTVBqYnhjWEZwY3BnMWNPSEQrSGg0V0YwZEZHMVdvMlNraEtETjZUUzB0SlFWRlNFMXExYjY1M0R1M2Z2eHBFalIvRGVlKzhaek5MbURTNnFESU5WMU9Rb0ZBckk1WElBNWY4aGFWOU1ta283QzZGdDI3WWNycDBhbExGdUU1clBlVlZEeFd0K2dBSGxJMlVDVlJkNE5hZWF0SFBzMkxGd2RYWEZ0bTNia0ppWWlDKy8vQkxidG0zREN5KzhnSWtUSjFZck84cGMrektVRmFIOVdNMmRjcUJtejdta3BBU2ZmUEtKVU9kRktwWEN6ODhQL2Z2M2gwZ2tNamlFdWVaSGJVM2ZUKzAyRzZPZFRXYks5dFF3dW5UcEluVDdpNHFLd3ExYnQyQnZiMjl3TkVETm5mNUhqeDZoWjgrZVJ2ZHByR1lWVUo0aDBMWnRXK3phdFFzaWtRamR1blZyZE1WMXg0NGRpelZyMXVEa3laTndkM2RIYW1vcVhuenhSYk1mSnlFaEFlSGg0Umc1Y2lRT0h6Nk0wYU5IbzJ2WHJvaUppVUZFUkFROFBUM3h6VGZmWU1PR0RkWGFyK2JHbTZubjk3eDU4M1F5R3c0ZVBJaXZ2dnBLbUcvZXZEbVdMRm1DUllzV1ljT0dEWGovL2ZkMXNrbU1GWG12Nk4vLy9yZlJkVC84OEFPOHZiMHhlUEJndmNDQ282T2p3UXhRVTVuYXZ2cmc2dXFLSGoxNkNOa3UybWJPbkluRml4Y2pMQ3dNZi8vNzN3MCtYdlBkcmVtTyt1U1RUK0xRb1VOQ2piSldyVm9KUmJUTHlzcHc5KzVkSVVQUTBtZ3lrMFFpRVp5ZG5kR3VYYnRLQTdDVnZjK21mZ1pxZXk3VWxscXRocCtmbjlFc1ArMXV5TC85OWh0Kyt1a245TzNiRjNQbnprV0xGaTNnNit1TDU1OS9YdWN4bXMrR0lWVUZhZFZxTlc3Y3VGSHB6ZmVpb2lLbzFXcURBZEhEaHc5ano1NDkrTzIzMzNTKzV6TXlNaEFSRVlGaHc0WUpXWEthREN3aVV6QllSVTJPZHFhQ3E2dHJqYnI4YUJkV0R3NE9Oa3U3aU16TndjRUJjcmtjSDMvOGNhVVhuTnBzYlcyaFZDb3J2VU90SFVBeHhsRFF3bGhoMjVxMEV3QUdEQmlBL3YzNzQvejU4L2o5OTk5eDgrWk5iTnUyRFE4ZlBxeDJTcms1OTJXS21qem5IMy84RVpjdVhZS3ZyeThXTDE2TWtKQVE0UWZmOWV2WERRYXJOTzluU1VtSjBmMVc5bDVyMmxuWjR6VjFhalRiVStNbGxVcVJuSnlNOWV2WFkrellzZGkvZnorU2s1TjE3cVJuWjJmajFxMWJhTk9tRFNJaUlqQnExS2dhSDIvS2xDbFl2WG8xQUFpallqWW0vZnYzaDB3bXc5R2pSeUdUeWVEczdJeW5uMzdhck1kUXE5WFl0R2tUdW5YcmhyZmVlZ3RwYVduNDVwdHZzSEhqUm16YXRBazlldlRBakJrek1HL2VQQnc5ZWxTbnUwOVZybDI3Qm5kM2Q3MlJ3Mm9qS0NnSXMyYk5nb09EQTlScXRVN1JkRU5kN3pUVWFqWGVmUE5ORkJjWFk5dTJiVFU2OXRXclYvSGVlKytadEsxMlcwSkNRdlNDRDBWRlJmanV1Ky93NG9zdjZtU1BxdFZxSERwMFNDZGpzQzRrSkNUZzlPblRjSFoyeHViTm05R2xTeGZoNW1qSGpoM3gvdnZ2bzNmdjNrWWZyOG5lMTJReWQrblNCWHYzN3NXdFc3ZlFyVnMzdEc3ZEdrQjU5cXltQzExOTEzY3lGMU16azl6ZDNSRWNIR3d3cUt2SmxETDBHVjI0Y0dHTmVsRlVkaTdVbG8rUEQvTHk4dENuVDU4cXIwUDI3ZHNITHk4dkxGKytYUGcvMzlBb2llN3U3a2hPVGtaWldabk96VE9WU2xWbExid2JOMjRnSXlORGJ3UmliWnJSUGczVjh6dDM3aHg2OU9paGw0VzlhZE1tT0RrNUNZSFVsSlFVZlBqaGgxaThlREdDZ29JcWJSTVJBTEFLR2pVNXRTMnVucGFXSnFUbk9qZzRHRTJYSldwb21qdlVtcTRacHREOGdOZDBIek9rc25XYUh5b1ZVOWdCR0IwdHB5YnQxTEN4c1VILy92MnhkdTFhekprekIwRDV5RW1QSGoxcTBIMVZwU2JQV1ZOUGJOcTBhZWpRb1lQT25jbUt0YW8wTkJjNmxkVVkwd3paYllqbUI3NW1TR3REdE5kVlZ0dUtHdDdEaHcreFpNa1M5T3JWQzdObXpRS2dXL01FS0I4QzNzZkhCNis5OWhwdTNMaGh0SjRaVVA3ZTM3cDFDOGVQSDhmaHc0Y0JsR2NzYUlyNWR1ellFUktKQkM0dUx0VWUrS0EraU1WaWpCdzVFcmR1M2NLNWMrY3dmUGh3czF5SWF0dTNieC91M3IyTE45NTRBMEI1Vm8yRGd3TysrZVliSkNZbVl1N2N1V2pkdWpXR0R4K09IMy84VWVqYVY1V01qQXljT25VS1JVVkYrTi8vL21md083ZW1Ka3lZZ0JFalJrQWtFcUdrcEVSdnRFRkR0bTNiaHZ2MzcwT2hVT0Q0OGVPMXlyTDg0b3N2OFAzMzN4djhxNWc1RXhrWmliVnIxMkxZc0dHNGZQbXk4TjB0Rm91UmxKU0VkOTk5VnllRFZTUVN3ZC9mSCsrOTk1NU9OenB6S2kwdHhlZWZmdzUvZjM5ODhjVVhLQzR1eHFaTm0zUzI2ZCsvdjk2b2N0cnUzcjBMa1Vna2RKdnEzTGt6Ykd4c2NPWEtGUUJBKy9idE1XM2FOTFJvMFFLUmtaRUlDZ3FxOHdCY1EzdjY2YWVyblgwSUFCczJiS2h4RUxvbTU0SXArdlhyaC96OGZQeisrKzk2NjVLU2tuUnVDc3JsY29oRUlwMXp5dEFvdnQyN2QwZEJRWUZld0M0c0xNeGdjRXZiTDcvOGdtYk5tbFVhOE5Uc28yS1BsQWNQSGlBeE1WR3Z2dGlmZi82SnFLZ28vUE9mL3hRQ1hON2UzbkJ3Y01EYXRXc3J2UWxHcE1GZ0ZUVTUyc0dxbXR4cDBmN2gzcjU5ZXc3UlNvMldwdERxb1VPSGpHYlBxTlZxbll3bnphZ3lSNDRjTVhqUkpKZkxjZURBQWFQSDFBUkhLbzVLQjVRWHp6VlhPdzBaT1hLa01GMHhlS081YzZtZEJWVFRmWmxEVFo2ejVtTFVVUDJvWThlT0dkeUg1djBNRHc4WHVoNXF5OC9QeC83OSs0MjJVM09oVkZtdGk2U2tKQURsUDJCcjBxMmE2a2RzYkN3V0xseUk0T0JnTEZ5NFVPZ3VvdjM1dTNidEdzTEN3akJ0MmpSMDdkb1Y3ZHExdzZaTm0zUXVuRFp1M0lpUFB2b0lRSGxSM1JVclZtRHYzcjFDNFBXRkYxN0E3Tm16VVZ4Y2pGV3JWc0hmM3grMnRyWll2WHExU1RXRjZ0dW9VYU1nRm90UldscGFyZEhrMHRQVDhjMDMzK2o5VlhUejVrMjgvUExMUXRlWXRtM2I0dU9QUDhhcFU2Znc2cXV2d3RmWEZ3Q0V3SU94NzVzZmZ2Z0J3NFlOQXdBaEs5UEd4Z2JqeG8zRC92Mzc4Y29ycjJEejVzMTQ5T2dSUm8wYWhaMDdkMWIzcFRDb3FLaW8wdEg5NUhJNTFxMWJoOTI3ZCtQcHA1OUc1ODZkOGZubm4rT05OOTdBNmRPbmF4UzA4dmIyaHArZm44Ry9pbGxrUjQ0Y2dWUXFoWjJkSFFvS0NvVFBvWjJkSFQ3NDRBTklKQko4L2ZYWEFNb3Zxdi81ejMvQzI5c2JUenp4QkQ3NjZDT1Ria2E4K2VhYjFjcXczYlJwRXg0K2ZJZ0ZDeGJBejg4UDA2Wk53K25UcDNIbXpCbVQ5M0hwMGlXMGJkdFdxT2ZqNU9TRWVmUG1DWjhCbVV5R0YxOThFUTRPRHJoMjdSb0dEUnBrOHI2cFpxbzZGNnBqMHFSSjhQUHp3L2ZmZjQvbHk1ZGp4NDRkMkw1OU8xYXVYSWs1Yytib2ZGZDI3OTRkNmVucFdMNThPWGJ1M0lrMWE5Ym9EUEtrOGNJTEwwQXFsZUxycjcvR3VuWHJzR3ZYTG56MjJXZjQvZmZmSzcyeEhoNGVqdXZYcitQNTU1K3Z0RDZsNXJ1cDRqbDQ1c3daaU1WaVllUlhvRHpZdW5uelpvd2NPVkluYTA0c0ZtUFJva1Y0OU9nUnRtN2RXdlVMUlUwZWcxWFU1R2ovRUt4dTZyeGFyZGJKUW1BWFFHck14b3daSTNUN1diRmloVTRXajBLaHdQbno1N0Z3NFVLZEFPNzQ4ZU1oa1VpUWtaR0JEejc0UUNkMVBDRWhBY3VXTGF2MGdsUFRwZTNZc1dNNGYvNDhnUEx6NXRTcFUvampqei9NMXM3bHk1Zmo1czJid29XUVdxMUdXRmdZZ1BKNkVoVnI0Mmk2Z1dqYXBCMjRNWFZmb2FHaCtNYy8vbEZwVnhoVDFlUTVhN0t4ZHV6WUlkemhMQ29xd3RkZmY0MWJ0MjRaUE02NGNlTmdaMmVIbkp3Y3ZQLysrenJIdVh2M0xwWXRXMVpwdDA1Ti9RcnRyczhWYWRaeG9JbkdyVTJiTnBnMmJScVdMVnNHVzF0YklmaXBxVDl5Ky9adHJGcTFDb01HRFJLeUVPYk9uWXQ3OSs1aHc0WU5RczJUa0pBUVBQLzg4L2pzczg4UUdocUszYnQzNDhzdnZ4UXlYZ1lPSElqbXpadmpndzgrUUdabUpqNzg4RU44K09HSGlJNk94b29WSzh5YUFXUU83dTd1Nk5ldkg1NTg4a240K1BpWS9MaXNyQ3pzMjdkUDc2K2k5OTkvWDYrMmpGUXF4Wll0V3pCdTNEaWRkcXhkdTliZ1FBM0EvMmNrbkQxN0Z2UG16Y1A5Ky9leGFORWlUSjgrSFQvKytDTmVmdmxsbkRwMUNqTm56c1NtVFpzTUJxZS8rdW9yakI0OVd2alRydEZqVEVaR2hzRWFOWEs1SEx0MjdjTE1tVE1SRVJHQnlaTW40OTEzMzhXNzc3NkxqUnMzd3MzTkRXdldyTUg4K2ZOeDdkcTFLbzlURXlrcEtiaDQ4YUlRWkt5WThTS1ZTdkh4eHg5ai92ejVBTXFMV3QrN2R3OHVMaTVZc21RSnBGSXBQdjMwMDBxUFVWaFlpUHYzNzV2Y3hlN25uMy9Ha1NOSDhNb3Jyd2hkT2lkTW1JRGc0R0NrcHFZYVBZWjIyMU5TVW5EbHloVzliS0NSSTBmcS9kOTI4dVJKcUZRcXMzZGZ0WGJtUEJkcVFpcVY0b3N2dnNDNGNlUHc4T0ZEL1B6eno5aTllemNLQ2dydzFsdHY2ZFFpWGJCZ0FRWU1HSURvNkdqODl0dHZzTFcxeGZMbHkvWDI2ZVBqZzNYcjFxRkhqeDZJakl6RWI3LzlodExTVW56MjJXZEdpNWpmdkhrVG16ZHZSdXZXcmZXK3B5clNaQ0pXek9BN2VmSWtPbmZ1TEdSUFJVVkY0ZDEzMzRWWUxFYlhybDN4NTU5LzRvOC8va0JvYUNnMmI5Nk1YMzc1QlU1T1RqaHc0QUN1WDc5ZXJkZU5taDdXcktJbXB6YmRBQk1URTRVZmdGS3AxT2lQU3FMR3dOM2RIVXVXTE1HcVZhdHcvZnAxekprekI4N096ckMzdDBkT1RnNlVTaVhFWXJGT1Z3US9Qeis4OWRaYjJMQmhBMjdldklsWnMyWkJKcE5CcVZRaUx5OFBNcGtNTTJmT05KcUtQM0hpUkJ3N2RneDVlWGxZdVhJbFhGeGNvRmFya1orZmo3bHo1Mkx6NXMxbWFlZmx5NWR4K2ZKbE9EbzZ3dG5aR2ZuNUx0cnRhUUFBSUFCSlJFRlUrVUltMk15Wk0vVittQTBjT0JDN2R1M0M0Y09IY2Y3OGVSUVdGZ3JwOTZidWEvZnUzU2d1THNhZVBYdXFsWUZoU0UyZTg2UkprL0RGRjEvZ3pwMDdlUG5sbCtIdTdvNmNuQnpZMnRwaSt2VHBCck02L1B6OE1HL2VQR3pZc0FFeE1UR1lNMmNPM056Y29GYXJrWnViQzVsTWh0ZGVlODNvKzltblR4OXMzYm9Wc2JHeHlNL1BONWc1ZGZueVpRQ290UDRLTlR4Ylcxc01HVElFOGZIeHNMT3p3OTY5ZXlHVlN0R3VYVHZzM2JzWFAvNzRJN3AxNjRhRkN4Y0tqd2tKQ2NIczJiUHg5ZGRmSXk4dkR3c1dMQkJHSXpNbUxpNE9hOWV1UldscEtkYXNXUU5QVDA5NGVucGk1Y3FWV0xGaUJkNTg4MDNNbXpkUHVBdHZTdkMzcnJkWnVuU3B3ZVhyMTYrdjhiRzBHZW8ySkpQSmhPbW9xQ2hJSkJKSUpCSkVSa2JxWkcrbzFXckV4OGZqL1Buek9ISGlCTkxTMGhBUUVJRFBQdnRNQ0lZNE9Eamc3My8vTzhhTUdZTTllL1pnOSs3ZCtQUFBQekZtekJpOCtPS0x3bms3ZGVwVW5hREdxVk9uZEVaRU8zSGlCQzVldkloKy9mckIzOThmV1ZsWkNBc0xRK2ZPblFHVUI5S3ZYcjJLVTZkT0lUSXlFc1hGeFhqaWlTY3dhOVlzblp0MzdkcTF3NmVmZm9ySXlFaDg5OTEzV0xwMEtYcjE2b1VaTTJhWVZEcGg2dFNwSnIydWh3OGZobytQanhCSTBoU2FQM3IwcUU3d3ZLU2tCSW1KaWRpelp3ODZkdXdvWkkrOC8vNzdWV1orM2JsengrUjZVRmV1WE1HdnYvNktFU05HNkJST3Q3R3h3YnAxNjRUdjg1aVlHSnc3ZHc1T1RrNG9MUzNGL3YzN2hTQ1VXcTNHbGkxYjRPam9pT0hEaCtPdHQ5NnF0T3U5eHJScDAzVG1OMjdjS0l4cVdaL25XRjN2MDF4cWV5NW8xT1k1T2pzN1k4NmNPVUxYVldOY1hWMnhiTmt5ay9iYnFsVXJmUHp4eDNyTERYMlhSVVZGWWMyYU5aQktwVmkrZkxuTzc0MTkrL1loSXlNRGJtNXVjSEp5UWtaR0J2YnMyWU1PSFRybzNPaVBpNHREVWxJU3hvOGZMeXlUU0NUQ3lNQnIxNjZGczdNelhGMWQ0ZUxpQWpjM043aTV1V0hDaEFtSWlJakF2Ly85YjJ6WnNzVnNHV3RrZlJpc29pWkZyVmJYS2xpbG5WMmdYZHlZcUxIcTJiTW5ObTNhaEowN2QrTEtsU3ZJenM1R1NVa0ovUHo4MEtWTEY0d1pNMFl2dy9DWlo1NUJpeFl0c0dQSER0eTZkUXM1T1Rsd2QzZkg2TkdqTVhYcTFFcUhoblp6YzhQbm4zK09IMzc0QWRldVhZTmNMa2RBUUFEZWVPTU5EQjQ4MkdDd3FpYnRuREZqQnM2ZVBZdUhEeDhpSXlNRExpNHU2TkdqQjhhUEg2LzNZeElBWG43NVpjamxjcHcrZlJxRmhZVTY5WE5NM2RlSUVTTVFIaDVlNWNXNnFhcjduSWNOR3dhSlJJTGR1M2Zqd1lNSGVQejRNYnAzNzQ1WFgzMjEwbXlWWWNPR3dkL2ZIenQzN3NUdDI3ZUZvT1BZc1dQeDBrc3Y0ZUhEaDBZZjI2SkZDd1FIQnlNbUpnYW5UcDNDMkxGamRkYmZ2MzhmOSs3ZGc1MmRIUVlNR0ZEN0Y0WHFWRTVPRGhZc1dBQ2cvQzc4TysrOGc5RFFVUHorKysrWU9IRWlwaytmcnRlMVhaTnR1V1hMRm16YnRnM3Z2dnR1cGNmNC92dnY0ZXpzalBmZmYxL24vOWlPSFR0aTNicDErUFRUVDgyV25XQXR0bS9mTHBRWXNMVzFGVVlrek0zTnhkeTVjNUdibXd1UlNJU09IVHRpMnJScEdEUm9rTUdpekk2T2pwZzZkU3BHalJxRm4zNzZDWC84OFFja0VnbG16SmdCb1B6N1dUc3pwK0p2SUU5UFQwUkVSQ0FpSWtKWUZod2NqRmRmZlJWcXRScUxGeTlHZkh3OEpCSUordmJ0aTNIanhxRlRwMDVHbjFmLy92M3g1Sk5QNHJmZmZzT3VYYnR3OGVKRms0SlY2OWF0TTlxbCtOS2xTL2p1dSs4QWxIOTNUNXc0VWZndDFybHpaenp6ekRQWXRHbVRYZ2F3UkNKQjI3WnQ4ZWFiYndyTE5FWEtLM1A3OW0yMGJOblNwRkVLdTNYcmh0ZGVldzNQUGZlYzNqcnRRSUJLcGNLT0hUdUVlYzFOQlEycFZJcnAwNmNMNTFGTmF2dG91dVNUWWJVNUY2eEJhbW9xVnExYUJUYzNOM3p5eVNkNldhVUZCUVg0NDQ4L2hCRVFSU0lSUWtKQ3NIanhZcjE5OWVuVEIzMzY5QkhtdTNmdmpxKysra29JVUJrcmw5SzVjMmY4NzMvL3crUEhqeG1zSXFORUNvV0M0MHhUay9INDhXT2hqN1NqbzJPMWhqbFdLcFg0N3J2dmhCOE5MNzMwa3RVWHN5UXk1UHIxNjFpeVpBbUFocnNyU3ZYbjdObXorT1NUVHhBWUdJZ3RXN2JvQk9tLy9QSkxIRHAwQ0dQSGpzWGN1WE1ic0pWVUhkcERoeGNYRitQaHc0ZFZqc3lVbHBZR0x5OHZveU5YRlJjWDQ5YXRXd2dLQ29LVGs1UFJDNVNtTW15NVVxbkVvMGVQVEFweXFGUXFLSlZLcUZRcVNDUVNuZGZ1K1BIalVDcVY2TkdqUjdVSE1JaU5qVVdyVnExZ1oyZUg5UFIwT0RzN1YxcVRSdFB1a3BJU2xKYVd3dDdlWG1mN3UzZnY0djc5KytqYnQ2L1Jia1hHR1ByOHlPVnluRGx6UnJnQmtKV1ZoVXVYTG1ISWtDRkdDOTJucGFYaDJyVnJacnRwVUpYdDI3ZkQzZDBkdzRjUE4rdCsxV3ExY0M1VVBCOUtTMHVGbW5Ka211am9hRVJIUnhzTUZGWmtqblBCR2x5OGVCSEJ3Y0dWMXByVWpBNXRhMnRyOXNFbmlFekJZQlUxS1E4ZVBNRGV2WHNCbE4vSm1qeDVzc21Qdlh2M3JsREh4dFhWRmRPblQ2K0xKaEkxZWd4V05UMkxGaTNDblR0MzhNNDc3MkR3NE1FQXlpOGFaOCtlRFh0N2UzejMzWGZWcmdGSVJFUkVSR1FNQzZ4VGsxS2JMb0Rhb3dDeWtEQVJOU1Z2di8wMjdPM3RzWFhyVnFHZTE1WXRXNkJVS2pGbnpod0dxb2lJaUlqSXJCaXNvaWFscHNFcWhVS0JlL2Z1Q2ZNY0JaQ0ltaEovZjMrOC9mYmJ5TTdPeGxkZmZZVURCdzdnNHNXTEdEdDJMSVlPSGRyUXpTTWlJaUlpSzhNQzY5U2thQWVyM04zZFRYN2MzYnQzaFNLRFhsNWUxYzdLSWlLeWRBTUhEc1RBZ1FPRitURmp4alJnYTRpSWlJakltakd6aXBxVTdPeHNZYm82QWFmWTJGaGhtbGxWUkVSRVJFUkVSSFdIbVZYVVpKU1dscUtnb0FBQVlHTmpBeGNYRjVNZXAxQW9kSVoycjJyRUpDSnIxNlZMRnhaV0p5SWlJaUtpT3NQTUttb3ljbk56aFdsbloyZWp3MjlYOU9EQkE1U1ZsUUVvN3dMWXZIbnpPbWtmRVJFUkVSRVJFVEd6aXBxUW10YXJpbytQRjZiYnRtMXIxallSRVJGcEtKVktGQllXUWk2WG83Q3dFS1dscFNnckswTlpXUm1VU3FVd1RVUkUxSlQxN2R1M29adEE5WURCS21veXRPdFZtUnFzS2lzcncvMzc5NFY1QnF1SWlLZzIxR28xY25OemtabVppYXlzTEdSbVppSTdPeHR5dVJ3bEpTVU4zVHdpSXFKR2o4R3Fwb0hCS21veWFsSmNQU2twU2JoNGNIRnhnWWVIUjUyMGpZaUlyRmRXVmhZU0V4UHg4T0ZESkNVbFFhRlFBQUJFSWhIYzNOemc3dTZPbGkxYnd0SFJFVktwRkU1T1RwQktwWkJJSkxDMXRZV05qUTFzYlcwaEZvc2hGb3NoRW9rYStCa1JFUkVSMVMwR3E2akowTzRHNk9ycWF0SmpFaElTaEdsbVZSRVJrYW55OHZKdzU4NGRSRWRIQ3pVVDNkM2QwYUZEQi9qNStVRW1rOEhOelExaXNiaUJXMHBFUkVUVStEQllSVTJDcHR1RmhpbVpWV3ExbXZXcWlJaW9XcEtUa3hFVkZZVUhEeDVBSkJLaFpjdVc2TnUzTHdJQ0FpQ1ZTaHU2ZVVSRVJFUVdnY0VxYWhMa2NqbEtTMHNCQUE0T0RuQnljcXJ5TWVucDZaREw1UUFBUjBkSCtQbjUxV2tiaVlqSWNtVm1aaUlpSWdKSlNVbVFTcVVZT0hBZ1FrSkNHS0FpSWlJaXFnRUdxNmhKcUVtOUt1MHVnRzNhdEdHTkVDSWkwcU5TcVhEcDBpV2NQMzhlam82T0dEcDBLRHAyN0FoYlcvN0VJaUlpSXFvcC9wS2lKa0c3WHBXcHdTcnRMb0R0MnJVemU1dUlpTWl5NWVUa0lEdzhIR2xwYVFnT0RzYVFJVVBnNE9EUTBNMGlJaUlpc25nTVZsR1RVTjFnVlU1T2pwQ05KWkZJRUJBUVVHZHRJeUlpeXhNVEU0T2pSNDlDSXBGZ3pKZ3hhTisrZlVNM2lZaUlpTWhxTUZoRlRZSjJzTXJkM2IzSzdlL2V2U3RNdDJ6Wmt0MDVpSWhJY1BYcVZVUkVSTURmM3gralI0OW1YU29pSWlJaU0rTVZPRFVKMWExWnBWMnZpcU1BRWhHUnh2bno1M0grL0htMGJ0MGFZOGFNNGMwTUlpSWlvanJBWDFoazlVcExTL0g0OFdNQWdFZ2tnb3VMUzZYYkZ4Y1hJelUxVlpodjFhcFZYVGFQaUlnc2dGcXR4c21USjNIMTZsVUVCd2RqeElnUnNMR3hhZWhtRVJFUkVWa2xCcXZJNnVYbTVnclRMaTR1RUl2RmxXNmZtSmdJdFZvTkFQRHg4WUdqbzJPZHRvK0lpQm8zbFVxRkkwZU9JRG82R2wyNmRNR1FJVU00UWl3UkVSRlJIV0t3aXF4ZWRZdXIzNzkvWDVobVZoVVJVZE1tbDh0eDlPaFIzTDkvSDcxNzkwYi8vdjBidWtsRVJFUkVWby9CS3JKNjFhMVh4V0FWRVJHcDFXcmN1SEVEWjgrZVJVbEpDUVlPSElpZVBYczJkTE9JaUlpSW1nUUdxOGpxVldja3dJeU1ETWpsY2dDQWc0TUR2TDI5NjdSdDFIaVVsSlNncUtnSUpTVWxSdjhVQ2dXVVNxWGVYMmxwS1pSS0pWUXFGVlFxRmRScXRmQ25tZGVzSXlMVGRlclVDUjA3ZHF5WFkrWG41eU1uSndjeW1ReVptWm00ZS9jdWNuSnkwS3haTTR3ZE94WUJBUUgxMGc0aUlpSWlZckNLbWdEdG1sV3VycTZWYnF1ZFZSVVlHTWlhSkZaQW9WQWdQejhmK2ZuNXlNdkxnMXd1UjJGaElZcUtpblNteThyS0dycXBSRlRCN2R1M2NmdjI3WG8vcm8yTkRmejgvTkNqUnc5MDdOaXh5bHFIUkVSRVJHUmVERmFSMWRNT1ZsWFZEZkRCZ3dmQ05Mc0FXb2F5c2pJOGZ2d1llWGw1T2tFcHpYeFJVVkZETjVHSWFxaGp4NDcxbWxsVlVGQ0FvS0FnU0tWU1NDU1Nlamt1RVJFUkVlbGpzSXFzV21GaElVcEtTZ0FBZG5aMmtFcWxScmRWS0JSSVNVa1I1bHUyYkZubjdTUFRLUlFLWkdabTR0R2pSOGpJeUVCZVhoNXljM01obDh1RjBSdHJ5ODdPRHZiMjluQjBkSVNqbzZQT3RJT0RBK3pzN0NDUlNDQVdpMkZyYXd0YlcxdElKQkpoMnNiR0JqWTJOaENKUk1LUTl0cnp6TlFqSWlJaUlpS3FHb05WWk5XMHM2cGNYRndxM1RZeE1WR29LZVRwNlZscFlJdnFsbHd1UjBaR0JqSXlNb1RnbFBaN1dSMjJ0clp3ZG5hR2k0c0xYRnhjSUpWS2RRSlEybi9zNmtORVJFUkVSTlR3R0t3aXExYlRlbFd0VzdldXF5WlJCZm41K1VoUFQ5Y0pUR21LM0p2Q3hzWkdDRVkxYjk0Y3pzN09jSFYxaGJPek01bzNiODZnSXhFUkVSRVJrWVZoc0lxc1duWHFWZDI3ZDArWVpoZkF1bE5RVUlERXhFVGg3L0hqeHlZOXp0YldGaktaREo2ZW52RDA5SVJNSm9PcnF5dWtVaW03MXhFUkVSRVJFVmtSQnF2SXF1WGs1QWpUbFdWV1pXZG5vNkNnQUVCNTNTSmZYOTg2YjF0VFVWaFlpS1NrSkNFNFpVcDNQa2RIUjNoNWVRbUJLVTlQVDdpNnVncDFvSWlJaUlpSWlNaDZNVmhGVnMzVWJvRGFYUUFEQWdJWUZLbUZrcElTbmVCVVZsWldwZHM3T1RuQno4OVBDRTU1ZVhteDZ4NFJFUkVSRVZFVHhtQVZXVFZUZzFXSmlZbkNOTHNBVmw5aFlTRVNFaElRRnhlblU2amVFQWNIQi9qNyt5TWdJQUFCQVFHUXlXVDEyRklpSWlJaUlpSnE3QmlzSXFzbGw4dFJXbG9LQUxDM3Q0ZVRrNVBCN1ZRcUZaS1RrNFg1d01EQWVtbWZwWlBMNWJoNzl5N2k0dUtRbEpRRXRWcHRjRHQ3ZTNzaE9OV2lSUXQ0ZUhpd3hoUVJFUkVSRVJFWnhXQVZXUzFUNjFXbHA2ZERvVkFBQUpvMWExYmxxSUZObVZ3dVIxeGNIT0xpNG5RQ2ZOcHNiR3dRRUJDQXdNQkFCQVFFd05QVGs4RXBJaUlpSWlJaU1obURWV1MxYXRJRk1DQWdvRTdiWkltS2k0c1JIUjJOMk5oWXBLU2tHTnhHTEJhalpjdVdhTisrUGRxMGFRTjdlL3Q2YmlVUkVSRVJFUkZaQ3dhcnlHcHBCNnZjM055TWJzZGdsV0dwcWFtNGNlTUdZbU5qb1ZRcTlkWkxKQkswYXRVSzdkdTNSNnRXcldCblo5Y0FyU1FpSWlJaUlpSnJ3MkFWV1MxVHVnRXFsVXFkYktHbUhxeFNLQlNJam83R2pSczNrSkdSb2JmZTN0NGVyVnUzUmxCUUVBSURBMkZyeTY4UUlpSWlJaUlpTWk5ZWFaTFZNcVViWUdwcUtzckt5Z0FBTGk0dWFONjhlYjIwcmJISnlNakE5ZXZYRVIwZExSU2wxOWFxVlN0MDZkSUZMVnUyaEZnc2JvQVdFaEVSRVJFUlVWUEJZQlZaSmJWYWpieThQR0hlV0xDcUtYY0JWS2xVaUk2T3h2WHIxNUdXbHFhM1hpcVY0b2tubmtDblRwM2c3T3pjQUMwa0lpSWlJaUtpcG9qQktySktCUVVGUXAwbFIwZEhPRGc0R054T08xZ1ZHQmhZTDIxcmFHVmxaYmg5K3phaW9xTHcrUEZqdmZXQmdZSG8wcVVMMnJScEF4c2Jtd1pvSVJFUkVSRVJFVFZsREZhUlZUS2xYcFZDb2RESktQTDM5Ni96ZGpXa3NySXkzTHAxQzFGUlVTZ29LTkJaNStqb0tHUlJWVFp5SWhFUkVSRVJFVkZkWTdDS3JKSXA5YXFTazVPaFZxc0JBREtaREZLcHRGN2FWdCtVU2lWdTNyeUppeGN2UWk2WDY2eHpkWFZGcjE2OUVCSVN3bHBVUkVSRVJFUkUxQ2d3V0VWV3laUmdsYlhYcTFJcWxiaHg0d1l1WGJxa0Y2UnljM05Ebno1OUVCUVV4SzUrUkVSRVJFUkUxS2d3V0VWV1NUdFk1ZWJtWm5BYmF3MVdxZFZxM0w1OUc1R1JrWHBCS3BsTWhqNTkrcUI5Ky9ZUWlVUU4xRUlpSWlJaUlpSWk0eGlzSXF0VVZjMHFoVUtCek14TVlkNWE2bFdscGFVaElpSkNiM1EvRHc4UDlPM2JGMjNidG1XUWlvaUlpSWlJaUJvMUJxdkk2cWhVS3VUbDVRbnpob0pWcWFtcFFyMHFkM2QzbzZNRldncTVYSTdJeUVqY3VuVkxaN21IaHdmNjkrK1AxcTFiTTBoRlJFUkVSRVJFRm9IQktySTZqeDgvaGtxbEFnQklwVkxZMmRucGJaT1NraUpNVzNKV2xVcWx3clZyMTNEdTNEa29GQXBodVlPREEvcjE2NGZPblR1ekpoVVJFUkVSRVJGWkZBYXJ5T3BVMVFVUTBBMVcrZm41MVhtYjZrSmlZaUlpSWlLUWxaV2xzN3hMbHk3bzE2OGZIQjBkRzZobFJFUkVSRVJFUkRYSFlCVlpuYXBHQWxTcFZEbzFuU3d0V0ZWY1hJeUlpQWhFUjBmckxQZjM5OGZnd1lQaDZlblpRQzBqSWlJaUlpSWlxajBHcThqcVZCV3N5c2pJUUdscEtZRHlib0l1TGk3MTFyYmFldmp3SWNMRHczVkcrWk5LcFhqNjZhY1JIQnpjZ0MwaklpSWlJaUlpTWc4R3E4anFhQWVyM056YzlOWmJZaGZBMHRKU25EMTdGbGV2WHRWWjNyTm5UL1RwMDhkZ1hTNGlJaUlpSWlJaVM4UmdGVm1kcW1wV1dWcXdLajA5SFljUEg5WjVYaTR1TGhnK2ZMaEZGNGNuSWlJaUlpSWlNb1RCS3JJcVpXVmx5TS9QRitZTmRmR3psR0NWU3FWQ1ZGUVVvcUtpaE5FTkFhQno1ODRZT0hBZ3M2bUlpSWlJaUlqSUtqRllSVllsUHo4ZmFyVWFBTkNzV1ROSUpCS2Q5WGw1ZVVLOUo0bEUwbWlMa1Q5Ky9CZ0hEaHpRS1FRdmxVb3hiTmd3dEc3ZHVnRmJSa1JFUkVSRVJGUzNHS3dpcTZMZFZhNnFlbFUrUGo2d3NiR3BsM1pWUjJKaUlnNGVQSWlpb2lKaFdmdjI3VEYwNkZBNE9qbzJZTXVJaUlpSWlJaUk2aDZEVldSVnFob0pzTEYzQWJ4NjlTcE9uandwWklmWjJkbGg2TkNoQ0FrSmFlQ1dFUkVSRVJFUkVkVVBCcXZJcWxocXNFcXBWT0w0OGVPNGZmdTJzTXpWMVJYang0K0h1N3Q3QTdhTWlJaUlpSWlJcUg0eFdFVldSVHRZVmJFYllIRnhNYkt5c2dBQUlwRUl2cjYrOWRvMlkrUnlPY0xDd25UcVU3VnExUW9qUjQ2RWc0TkRBN2FNaUlpSWlJaUlxUDR4V0VWV1JidG1WY1hNcXRUVVZHSGF3OE9qVVl5bWw1S1NnZ01IRGdoRjN3R2dWNjllNk4rL1AwUWlVUU8yaklpSWlJaUlpS2hoTUZoRlZrT3BWT0x4NDhjQXlqT25YRnhjZE5ZM3RpNkFjWEZ4T0hUb0VGUXFGUURBMXRZV3c0Y1BSMUJRVUFPM2pJaUlpSWlJaUtqaE1GaEZWaU12TDArWWJ0NjhPY1Jpc2M3NnhoU3N1blhyRm80ZE95WVVVbS9ldkRuR2p4OFBUMC9QQm0wWEVSRVJFUkVSVVVOanNJcXNSbVgxcXNyS3luUnFRdm43KzlkYnV5cTZmUGt5VHA4K0xjeDdlWG5odWVlZWc1T1RVNE8xaVlpSWlJaUlpS2l4WUxDS3JFWmw5YW9lUFhxRXNySXlBRUN6WnMzUXJGbXplbTJiUm1Sa0pLS2lvb1I1ZjM5L1RKZ3dvVkhVenlJaUlpSWlJaUpxREJpc0lxdWhuVmxWTVZpVm5Kd3NURGRFVnBWYXJVWkVSQVN1WGJzbUxHdlRwZzFHang0TlcxdWVoa1JFUkVSRVJFUWF2RW9tcTFGWnNLb2g2MVdwVkNxRWg0Y2pKaVpHV0JZU0VvTGh3NGZEeHNhbVh0dENSRVJFUkVSRTFOZ3hXRVZXUTdzYllNV2FWYW1wcWNKMGZRYXIxR3ExWHFDcWE5ZXVHRHg0TUVRaVViMjFnNGlJaUlpSWlNaFNNRmhGVmtHaFVFQXVsd01BYkd4czRPenNMS3pMeWNsQlVWRVJBTURPemc0ZUhoNzExcTRUSjA3b0JLcjY5T21EZnYzNjFkdnhpWWlJaUlpSWlDd04reUNSVmNqTHl4T21uWjJkZGJyWFZld0NXRjhaVFdmUG5zWDE2OWVGK2Q2OWV6TlFSVVJFUkVSRVJGUUZCcXZJS21qWHE2cllCVkE3V09YcjYxc3Y3Ymw0OFNJdVhyd296SGZwMGdYOSsvZXZsMk1URVJFUkVSRVJXVElHcThncWFOZXJxbGhjdmI3clZWMi9maDFuejU0VjVvT0RnekZreUpBNlB5NFJFUkVSRVJHUk5XQ3dpcXlDc1pFQVMwcEtrSjJkRFFBUWlVVHc5dmF1MDNiRXhNVGcrUEhqd256cjFxMHhZc1FJRmxNbklpSWlJaUlpTWhHRFZXUVZqQVdydExPcVpESVo3T3pzNnF3TlNVbEpDQThQRitaYnRHaUJNV1BHNk5UUElpSWlJaUlpSXFMSzhTcWFySUt4bWxWcGFXbkN0SStQVDUwZFB6OC9Id2NPSElCS3BRSUFlSHQ3WS96NDhiQzE1WUNiUkVSRVJFUkVSTlhCWUJWWnZKS1NFaFFXRmdJQXhHSXhtamR2THF6VERsYlZWWEYxaFVLQmZmdjJvYWlvQ0FBZ2xVb3hmdno0T3MzaUlpSWlJaUlpSXJKV0RGYVJ4ZFBPcW5KeGNSSHFRNm5WNmpvUFZxblZhaHcrZkJoWldWa0FBRnRiVzB5WU1BRlNxZFRzeHlJaUlpSWlJaUpxQ2hpc0lvdG5yRjVWYm00dWlvdUxBUUIyZG5ZNjNRUE41ZHk1YzBoSVNCRG1odzhmRGk4dkw3TWZoNGlJaUlpSWlLaXBZTENLTEY1T1RvNHdyUjJRMGk2dTd1UGpZL1lSK1dKaVloQVZGU1hNOSs3ZEcwRkJRV1k5QmhFUkVSRVJFVkZUdzJBVldUeFRSZ0kwZHhmQXJLd3NIRDE2VkpodjA2WU4rdlhyWjlaakVCRVJFUkVSRVRWRkRGYVJ4VE1XcktxcmtRQkxTMHR4OE9CQktKVktBSUJNSnNQSWtTUE5ucmxGUkVSRVJFUkUxQlF4V0VVV3oxQTNRSVZDZ2N6TVRHRzV0N2UzMlk1MzZ0UXBvYUM2UkNMQjJMRmpPZklmRVJFUkVSRVJrWmt3V0VVV3JhaW9DQ1VsSlFES1IrTFRqTUtYbnA0T3RWb05vSHlFUUNjbko3TWNMejQrSGpkdTNCRG1CdzhlWENlRjI0bUlpSWlJaUlpYUtnYXJ5S0pWN0FLbzZZcFhGL1dxSGo5K3JGT25LaWdvQ0U4ODhZUlo5azFFUkVSRVJFUkU1UmlzSW90V1gvV3FWQ29WRGgwNkpHUnhPVHM3NDVsbm5xbjFmb21JaUlpSWlJaElGNE5WWk5HMGcxWGEzZkcwZzFYbXlLeUtpb3BDU2tvS0FFQWtFbUhVcUZHd3Q3ZXY5WDZKaUlpSWlJaUlTQmVEVldUUnRJdXJhektyOHZMeVVGaFlDQUFRaThYdzhQQ28xVEV5TXpNUkZSVWx6UGZ2Mzk5c1hRdUppSWlJaUlpSVNCZURWV1RSREFXcnRMT3F2TDI5SVJhTGE3eC9sVXFGSTBlT1FLVlNBUUQ4L1B6dzVKTlAxbmgvUkVSRVJFUkVSRlE1QnF2SW91WGw1UW5UbW1DVmRuSDEydGFyK3V1dnYvRG8wU01BNVZsYXp6NzdyRkRFbllpSWlJaUlpSWpNajhFcXNsaHl1UndLaFFJQVlHZG5CNmxVQ3NCOEl3SG01T1RnM0xsendueWZQbjEwNm1JUkVSRVJFUkVSa2ZreFdFVVd5OUJJZ0VxbEVoa1pHY0x5bW1aV3FkVnFIRHQyREdWbFpRQUFUMDlQZHY4aklpSWlJaUlpcWdjTVZwSEZNaFNzZXZUb2tWQmZTaXFWb25uejVqWGE5L1hyMTVHY25BeWdmUFMvNGNPSHc4YUdwd3NSRVJFUkVSRlJYZVBWTjFrczdXQ1ZwbnVlT2VwVnllVnluRDE3VnBqdjFhc1hQRDA5YTloS0lpSWlJaUlpSXFvT0JxdklZbVZsWlFuVDVneFdSVVpHQ3JXd1hGMWQwYnQzNzFxMGtvaUlpSWlJaUlpcWc4RXFzbGpaMmRuQ3RFd21BMUQ3NHVwcGFXbTRkZXVXTUQ5bzBDRFkydHJXb3BWRVJFUkVSRVJFVkIwTVZwRkZVaXFWUWpkQWtVZ0VOemMzRkJRVVFDNlhDOHU4dkx5cXRVKzFXbzBUSjA0STgyM2F0RUhyMXEzTjEyZ2lJaUlpSWlJaXFoS0RWV1NSY25KeWhHa1hGeGZZMnRycVpGVjVlbnJDenM2dVd2dThmZnMyMHRQVEFRQmlzUmhQUC8yMGVScExSRVJFUkVSRVJDWmpzSW9za25hOUtuZDNkd0M2WFFEOS9QeXF0YitTa2hLZG91bzllL1lVUmhna0lpSWlJaUlpb3ZyRFlCVlpKTzE2VlI0ZUhnREs2MDFwVkRkWWRmSGlSUlFXRmdJQW1qVnJobDY5ZXBtaGxVUkVSRVJFUkVSVVhReFdrVVhLek13VXBtVXlHY3JLeW9RdWZFRDFnbFVGQlFXNGN1V0tNUC8wMDA5RElwR1lwNkZFUkVSRVJFUkVWQzBNVnBGRjB1NEdLSlBKa0ptWmliS3lNZ0RsbVZITm1qVXplVitSa1pIQ1k3Mjh2TkMrZlh2ek5wYUlpSWlJaUlpSVRNWmdGVmtjcFZLSnZMdzhBUDgvRW1CTjYxVmxabWJpOXUzYnd2eUFBUU1nRW9uTTExZ2lJaUlpSWlJaXFoWUdxOGppYUk4RTZPcnFDckZZWE9OZ2xYWlI5Y0RBUUFRR0JwcW5rVVJFUkVSRVJFUlVJd3hXa2NXcDJBVVFxTmxJZ0VsSlNiaDM3NTR3UDJEQUFETzFrSWlJaUlpSWlJaHFpc0Vxc2pnVmcxVnl1Uno1K2ZrQUFJbEVJb3dPV0JYdHJLcjI3ZHZEeTh2THZBMGxJaUlpSWlJaW9tcGpzSW9zam5hd3lzUERRMmNVUUI4Zkg5allWUDJ4ZnZqd29aQ05KUktKOE5SVFQ1bS9vVVJFUkVSRVJFUlViUXhXa2NYUkRsYTV1N3ZYcUF0Z1ZGU1VNQjBTRWdKWFYxZnpOWkNJaUlpSWlJaUlhb3pCS3JJb0NvVkNHQW5ReHNZR3JxNnVPc0VxWDEvZkt2ZVJuSnlNcEtRa1liNTM3OTdtYnlnUkVSRVJFUkVSMVFpRFZXUlJNak16aFdtWlRBYVJTS1RURGRDVVlKVjJWbFg3OXUzaDV1Wm0za1lTRVJFUkVSRVJVWTB4V0VVV0pTTWpRNWoyOHZKQ1ZsWVdTa3RMQVpRSHIrenQ3U3Q5ZkZwYUdoNDhlQ0RNTTZ1S2lJaUlpSWlJcUhGaHNJb3NpbmF3eXRQVHM5cjFxaTVjdUNCTXQyblRCcDZlbnVadElCRVJFUkVSRVJIVkNvTlZaRkVlUFhva1RIdDZlaUl0TFUyWXJ5cFlsWkdSZ1h2Mzdnbnp2WHIxTW44RGlZaUlpSWlJaUtoV0dLd2lpNkZTcVhSR0FxeVlXVlZWdlNydHJLckF3RUNUNmxzUkVSRVJFUkVSVWYxaXNJb3NSbloyTnNyS3lnQUFycTZ1VUtsVXlNbkpBUUE0T1RuQjFkWFY2R096c3JJUUh4OHZ6TE5XRlJFUkVSRVJFVkhqeEdBVldZeUt4ZFcxdXdCV2xTV2xQUUtnbjU4ZldyUm9ZZjRHRWhFUkVSRVJFVkd0TVZoRkZrTzdYcFdYbHhkU1VsS0UrY3JxVmVYbTVpSTJObGFZWjFZVkVSRVJFUkVSVWVQRllCVlpqSW9qQVNZbEpRbnpsV1ZXWGJ4NEVXcTFHa0I1a0t0VnExWjExa1lpSWlJaUlpSWlxaDBHcThoaWFBZXIzTjNkaFc2QUVva0UzdDdlQmg4amw4dHg1ODRkWVo1WlZVUkVSRVJFUkVTTm0waWhVS2didWhIbW9BWndJL2Noem1YSDRrNStDckpMQzFCY1Z0clF6U0pxY0E1aUNkd2x6ZERCMlEvOTNJUFEyVFVRb29adUZCRVJFUkVSRVpFUlZoR3NTaTNPeGRjSngzQW5QN21obTBMVTZIVnc5c2NiYlliQjE4SDQ2SWxFUkVSRVJFUkVEY1hpZzFWMzhwT3hOallNY21WSlF6ZUZ5R0pJYmUzeFR0QTRkSEQyYitpbUVCRVJFUkVSRWVtdzZKcFZxY1c1REZRUjFZQmNXWUsxc1dGSUxjNXQ2S1lRRVJFUkVSRVI2YkRZWUpVYXdOY0p4eGlvSXFvaHViSUVYeWNjZzBXblZoSVJFUkVSRVpIVnNkaGcxWTNjaDZ4UlJWUkxkL0tUY1NQM1lVTTNnNGlJaUlpSWlFaGdzY0ZZbUNNRkFBQWdBRWxFUVZTcWM5bXhEZDBFSXF0d0xqdXVvWnRBUkVSRVJFUkVKTERZWU5XZC9KU0diZ0tSVldDR0loRVJFUkVSRVRVbUZodXN5aTR0YU9nbUVGa0Zua3RFUkVSRVJFVFVtRmhzc0txNHJMU2htMEJrRlhndUVSRVJFUkVSVVdOaXNjRXFJaUlpTXAvSXlFaU1HVE1HcTFhdHdyNTkrekI2OUdoODg4MDNEZDBzc2xKRlJVVU4zUVNxUXlxVkN0bloyWlZ1bzFRcThlREJBNVAyUlVSa0xtVmxaV2JiVjE1ZUh1TGlXUCszcmpCWVJVUkVWaTh1TGc3Ly9lOS9jZi8rL1ladVNyMHk5WG1ucGFYaDg4OC9oN096TStiUG40OEpFeWFnVzdkdTJMZHZIODZjT1ZNL2phVTZjKy9lUGF4WXNRSjM3OTQxK1RFcEtTbDQ2YVdYaFBtb3FDaE1talNwMHNDQlVxazBLUWdWSHgrUDZkT25ZL2Z1M1NhM0J3QmlZbUt3ZVBGaTNMbHpSMjlkWVdFaDNucnJMWnc5ZTlibzR5OWZ2bXd3T0xKMTYxYjg4c3N2SnJjak9qb2FuMy8rT1lxTGkwMStqREhwNmVtWU4yK2UzcktxL2t4eDRzUUpiTml3d2FSdFMwcEtrSmlZV0tzL2JXdldyTUhhdFdzclBXWnFhaXJtekpsVFpkc1dMMTZNOWV2WEcxejM0TUVEakI0OUdwY3ZYemJwZVdvckt5dXI4cytRMm40T3RlWGw1V0hqeG8xUXE5VUF5czhoamVMaVluejAwVWVWbnJjWkdSbVlPWE9teFFiMFRwdzRnZG16WjV1OC9jR0RCN0Z4NDhZNmJKSGxDUTBOeGVqUm82djFHSE4raGkzTjVzMmJzWGp4WXVHY00wYWxVbUhkdW5XSWlJaW9kTHV6Wjg5aS92ejVabXdoYWJOdDZBWVFFUkhWTmMwUGlXN2R1alZ3UytxWHFjLzd5eSsvUkZGUkVXYlBubzNtelpzREFPYk1tWU01YytaZzA2Wk42TjY5TzZSU2FaMjNsK3JHK2ZQbmNlWEtGU3hZc01Ea3g1U1ZsU0UzTjFkblhpNlg2LzNBTHlnb3dKVXJWM0Rod2dWY3VIQUJZOGVPeFN1dnZGTHB2dHUyYll1Z29DQnMzNzRkZ3djUGhrd21NNmxOUjQ4ZVJYeDhQUHo4L1BUV1JVVkZJVDQrSG01dWJrWWZmK3pZTVp3OWV4WlRwMDdGcEVtVFlHTmpBNlZTaVQvLy9CT2pSbzNTQzdob0U0dkZ3bkdMaTR0eCt2UnAzTDE3Rnl0WHJrUlJVUkZlZi8xMWs1NERBTWhrTXZ6ODg4OEFBSVZDZ1lTRUJKMzFyNzc2YXBYN09IandZSlhiS0pWS0hEMTZGTjI3ZDhmZ3dZTXIzVFltSmdaTGxpeXBjcCttdHVucHA1L0dtalZyRUJzYmk2Q2dvQnJ2VTZGUUlENCtIbDI3ZHEzMlk5VnFOWktTa295dU4rVTkrK0dISCtEdDdhMnpyTGFmdzZ0WHIyTFhybDFZdVhJbDVISTV3c1BETVcvZVBJaEVJaXhkdWhRdFc3YkV2SG56RUJzYml3c1hMbURHakJsRzkxVmFXb3JVMUZUaHZFeEpTY0dzV2JPcWZGNkFhWitodWxaUVVGRHBlMVNSUkNKQmVIZzRPbmZ1aktGRGgxYTUvZWpSbzlHeFkwZWp3VTVqMjVnYS9ORzhodFhkM3RCajdPenM0T2ZuaDBHREJtSGl4SW1RU0NRbTdiTW1hdnNaQmhxMi9iVVJIQnlNL2Z2MzQ5Q2hRNVcrYnlLUkNES1pER3ZYcnNYRGh3L3hqMy84b3g1YlNSb01WaEVSRVRWaGx5OWZ4cFVyVitEajQ0Tmh3NFlKeXdNQ0FqQjQ4R0FjUDM0Y08zZnV4UFRwMHh1dWtXUVN1Vnh1c092VjZkT24wYUZEQjhqbGNzamxjb09QZFhkM055a2dtWitmajdpNE9OeTZkUXZYcjE5SFhGd2NWQ29WV3Jac2lWR2pSdUdwcDU0UzJqSnAwcVFxOXpkdDJqU0R5K2ZQbjQ4UkkwWUk4MFZGUlRoeDRnU0dEUnNHRnhjWHZlMVBuRGdCSHg4ZnRHelpVdTg1T2pvNndzYkdCdSsrK3k3KytPTVBmUC85OTVCS3BSZzdkaXhPbno2TjNOeGMvUHJyci9qMTExK050dFBOelEyaG9hRUF5b08veTVjdngwY2ZmWVRseTVkajJiSmxBS0RYYmZhUFAvN0E1Y3VYOGRGSEgra3N0N1d0K3VmM045OThnNENBQUwzbGlZbUpPa0dXMU5SVW5Xd2NiU0VoSWZEeDhVRk1UQXphdG0xcjlGZ0JBUUhvMHFXTFh2QkM4eDZHaG9ZS0Y2NmE3c0dHMnFidHFhZWVncmUzTitMaTRvUmdWY1Znb0NaRFRIdTVkbEFRS005aVV5cVY2TkNoUTZYSE02UzR1TmhvUUVyelhuMy8vZmNBeWpPVWxpNWRpbSsvL1ZZSVlyN3h4aHQ2anpQSDU3QlZxMVpJU0VqQWI3Lzloa0dEQmduclEwTkRFUjhmTHdRcnIxMjdCbWRuWjdSbzBhTGF6MzMxNnRWR2c4RHA2ZWxZc1dKRnRmZFpGV01YL2hLSkJQdjI3YXZXdms2ZVBHbHd1WjJkSFdReUdTNWV2QWl4V0d4d0crM1h0S1lxWm50OSsrMjM4UEh4d2ZqeDQ4Mnl2WWIyTnZuNStiaDA2UkorK3VrblhMNThHYXRYcnpicHU2SzZ6UEVaYnNqMmF3c05EVVZPVG81ZWRtcGxoZzRkaW9NSER5SXZMNi9TN1VRaUVXYk1tQUdaVEladnYvMFdkbloybURKbFNtMmJUTlhFWUJVUmtaVlJxOVVRaVVRTjNReXlFSnF1V0tOSGo5Yjc4VDkrL0hnY1AzNGNCdzRjd0pRcFUrRGc0TkFRVFNRVFJVWkdWdHJ0cTdKTWtvVUxGK0xaWjU5RlNrb0t5c3JLREFZU0FHRHExS213dGJWRnExYXRFQklTZ3VlZWV3NWR1blNCbTVzYmNuSnlFQllXQmw5Zlg1MWo5dWpSbzFyUG8ySTd0UytDRHg0OHFCTlVPWGp3SURJek0zSDU4bVdvVkNxREFiSXZ2dmdDSVNFaEFNby8wMTI3ZGtWQVFBQVVDZ1YrL3ZsbnZQenl5MEtYeDE5KytRVjc5KzdGcjcvK0NsdGJXeWlWU3J6MjJtdDQ0b2tuZFBiWnMyZFBMRnEwQ1BiMjlzS3lpZ0djNU9Sa0RCZ3d3R0JnSnpNekUwVkZSWHF2czJaYnVWeU8vUHg4dmNkVnZIaGN1blFwSGoxNnBMZWR0bjM3OWxVYUxOQzhua3FsRWxsWldjTHl3c0pDQU9XQkhJVkNJU3pQeXNxQ25aMmR6ajQwMlVjWkdSbEM5OGhGaXhiQnhjVUZpWW1KQ0FnSU1QcjUwMTd1N095TTdkdTNDL01YTGx3UWxtdC9GcDJjbktyTXlITjBkTlRKZk5FT3NtbjJWVEd6eE5mWEYyS3hXT2Y1YXBqcmMranE2b3E1YytjaUxTMU5XS2RVS25IdjNqMTgrT0dINk5peEl3RGd6Smt6YU5ldW5WN21rWU9EQTV5Y25KQ2RuWTJNakF3QVFGSlNFbXhzYklUdmNGOWZYNzJNc0xyMjdydnY2aTA3ZmZvMGJ0eTRVZTE5ZmZiWlo1V3VQM255cE5HQWxqbUNWYzg5OTV6Ty9MZmZmZ3QzZDNlOTVUWGRYcVBpTnRPbVRjT0dEUnR3N05neEhEdDJEQ05IamdSUTNrMVhjejVXcE9sNm5aT1RZM0M5azVPVDhEMWx6dS9TNnJTL3JvU0doZ3JuaXpaVE10M3UzTGtqWkxoV0pKVktzWFBuVGdEQWhBa1Q0T25wS1dTb0c5dDN4ZVhhKzZDYVk3Q0tpTWhDYWY1ai9QVFRUMUZVVklUdnYvOWVxRE16ZGVwVVlidVNraExzMmJNSHAwNmRRbXBxS2lRU0NkcTJiWXZ4NDhlamYvLytCdmN0bDh1eFo4OGVSRVpHSWkwdERTS1JDRUZCUVpneVpRcHNiR3lFN2lJVjc4UnJ0NmxMbHk2VnRybmkrdXEyODlHalI5aXhZd2N1WDc2TXJLd3NTQ1FTQkFRRTRMbm5uaE82dkZUODhhRGR6VVc3N2Fic3l4anQ1eFFRRUlELy92ZS91SERoQWdvS0N1RGw1WVVoUTRaZzBxUkplaGQzUUhrWGwwT0hEdUhNbVRONDhPQUJpb3VMNGVycWlrNmRPbUhpeElsbzE2NWRuVDd2akl3TVhMdDJEU0tSQ0VPR0RORTdWbEJRRVB6OS9aR2NuSXpJeUVpVHVsMVF3NnR1OXg3dHo4dmJiNyt0RXlUUkJCSTBtUmlmZi80NTJyVnJaN0NMUjF4Y0hMWnYzNDd4NDhjTDYyVXlXWlZaT0thWVBIbXlrTFVGbE5jSjJiRmpCd0JnNzk2OWFONjhPVDc5OUZPZHUvNDVPVGxZc21TSjN0MzlnSUFBL1BycnIzQjBkRVJ4Y1RFbVRKZ0FvUHg4UEhyMEtJRHlnSXkzdHpmT25EbURqSXdNbmZwZEdwcUxZdTBnaWxLcFJHcHFLbFFxRlc3ZnZvMFJJMGJvQmZ3Q0FnTHcxVmRmSVNvcVNsaW1lWjAxNzkwNzc3eGo4S1pEeFc2WVAvNzRvOTQyQ29YQzRQZE5ibTR1WEYxZDlaWnJwS2FtR2d3b1Zldytxc2trMDZacDkyZWZmWWJidDI4YlhWOHhZUFQ2NjY4TDY3WnMyWUxrNUdTZHgybUNWVysvL2JiTzhnRURCaGhzUjNWcDNwdUtRUjlqMldybStCeHFuMi9idG0wREFQenRiMzhEVU41bHQyZlBucGd5WllwUUM2emllOUt0V3pmMDY5Y1BXN1pzRVpacGFuOXBNc1ZTVTFNTkJ0d0FtRnp6ckxwNjkrNk52THc4K1BqNENNdisrdXN2dEdqUkFtZk9uTUhxMWF1TlBsYnptbWhuOFUyZlBoMlRKMCt1azdZMlZpS1JDRk9tVE1HeFk4ZncxMTkvQ2NHZS8yUHZ2c09iS3RzL2dIK3ptcllwM1h0UVprdGJ5dDRDd2c4RVpMaFFFZEZYWG5HOWpGY1JuQXdGQ3lwVG1RSXFxQytpb0NCTFpNa29VSGFoTFpTMmpPNEMzU05kYVpMZkh6WEhwRW5idEUwcHhlL251cmc0SjJjOUp6MU5jKzV6UC9lemI5OCtyRisvdnNadDliLzM2WHZ0dGRjTUFrcVcvQ3cxdC8zM1d0VXMxK3ZYcjJQeDRzV1lQbjI2UWJDdE9oS0pCSGw1ZWJoejV3NENBd01Odm9OVzNmZng0OGV4ZWZObW85ZXJ5L3lqdW1Hd2lvaW9tYnQxNnhhKytlWWJXRmxaQ2ZXR2RMS3lzakJyMWl5a3BLUUkvZStMaTRzUkZSV0ZxS2dvUFBmY2MwYjk4TlBUMC9IaGh4OEtUK3Z0N093Z2w4c1JIUjJONk9qb1d0UGE2Nk91N1l5TGk4T3NXYk5RWEZ3TWlVUUNKeWNuRkJjWEl6NCtIcWRQbnhhQ05yb01qNHlNREFDVk44NVZiK0xNM1ZkdGNuSnlzSFRwVW1SbFpjSFoyUmt5bVF6cDZlbll2SGt6b3FPakVSWVdadkJGTHpNekUzUG56aFVLUGlzVUNqZzRPQ0E3T3h0SGp4N0ZzV1BITUhueVpJd2FOYXBSemh1b3ZCSFVhclZvMDZaTnRWa0tQWHIwUUZwYUdzNmNPY05nMVQrQUxxdWxhaUJCTjlwUlltS2l5YTRqeGNYRjJMcDFLOXEyYlF0SFIwZG90VnFzVzdjT3JxNnVkVzdEMnJWcmphNUhkM2QzdEcvZlhwalh0U2NuSndmNzl1M0RNODg4QTM5L2Y0TnRkQUV6L2NCYVVWRVJQdnZzTTBSRlJTRXNMQXpMbGkyRFFxR0FTcVhDNHNXTFVWQlFnTURBUUh6NDRZZjQrT09QTVdqUUlMUnUzVnJJd0NrcEtjSHExYXN4ZlBod2hJYUdHclc5YXNESFZJYkk3Ny8vam84Ly9oaUE4ZnVzczNyMWFyTzZBVloxOU9oUnJGKy9IcDkrK3FuQis1R2JtNHZYWG5zTkR6LzhNTjU0NDQwYWJ6cDFiVEduRzJEVjl1algvZEZxdFhqdnZmZE1YaTlWYWJWYVJFVkZHZFE3aTR1TFEzcDZ1cEQxcHpONThtU2pvRnRzYkN3U0VoTHd6RFBQMU9rbXNlcDdXVnZCZDB0Y2g3cWIydHpjWEh6KytlZkl6YzNGL1BuemhVd29HeHNickZpeEFpS1JDRHQyN0JBK3U5OS8vMzE0ZVhrSnRRakhqQmtqMUtqYXZYczNKQklKMHRQVEFaZ09LRGEyVFpzMjRkS2xTMWk1Y3FYUTVsdTNicUZEaHc3bzNyMjd5ZEZsanh3NWdwOSsra2xZVnR1MWN2UG1UUnc3ZHN5b3JsdE1UQXo4L2YyTnZnTTFSKzd1N2dCZ01yUFNWS2JPMXExYnNXM2JOcFBMVEdWSFdlcXp0Qzd0MTJnMDJMTm5EdzRkT21TUVJUcGl4QWc4K3VpakJvRjVyVmFMWGJ0MjRlREJnMGhKU1lGVUtvVy92ei9lZlBOTm9WMzZBZCtyVjY4Szg3clBycXFmblZsWldRQUFYMTlmc3grZXJGKy9IbnYyN01GcnI3MkcwYU5IQzY5WDNWNzMyV2lKaHpKa2pNRXFJcUptN3RkZmY4WElrU1B4eWl1dlFDcVZDbDhRMUdvMXdzTENrSktTZ3E1ZHUrTE5OOStFdTdzN3RGb3REaDgrakMrLy9CSS8vZlFUdW5YcmhvNGRPd0tvekFvSUN3dkQzYnQzNGUzdGplblRwd3ZkWDdLeXN2RFZWMS9WdWZaRWJlclR6cSsrK2dyRnhjWG8yYk1uWnN5WUFYdDdld0NWWDJUMVI3Nzc1cHR2QVB6OXhlYWRkOTR4eXVneWQxKzEyYkJoQTFxMmJJbEZpeGJCdzhNRGFyVWFlL2Jzd2ZyMTZ4RVZGWVhkdTNjTFQ4OHJLaW93Yjk0OEpDVWx3ZHZiRzIrOTlaWndiZ1VGQmZqKysrL3grKysvWTgyYU5XalZxcFh3TTdEa2VRTVFNaUJxZXRMWW9VTUg3Tnk1MDJTMkJOM2ZkRmsrMWFuTGwrdjI3ZHRqNU1pUitPcXJyNkJTcVl5V2k4Vml0R3paVXJpUi91U1RUM0Q2OU9tNk4xcVBPUmxpKy9idGc1V1ZsWkFkcFU4M21wc3VNQk1iRzR2UFAvOGNLcFVLbjM3NnFmQjdkZUhDQlh6enpUZTRjK2NPWnMyYWhaQ1FFSVNGaFdIYXRHa1lPM2Fzd2I1TFMwdFJVbEtDOTk1N0R3ODk5RkMxSTVtWmFudHRnYVliTjI0SXRhWHFVckJkNTg4Ly84VHk1Y3ZScjE4L2t6ZFUwNlpOdzdKbHk1Q2NuSXhaczJhWkZVUnFpRjkrK1FVWkdSbVlOV3RXcmV1S1JDS3NXYlBHNEtiMWp6LytBQUMwYk5sU2VFMnIxU0lqSThNb2UvVDY5ZXU0Y09FQ3pwdzVnM2ZlZWNkazRXaFRkRCtucWtHZjh2THlXcnR3NmF2TGRlam41NGZFeEVSODhjVVg4UFQwRklKV2ZmcjB3ZFNwVTNIcDBpV2NQMzhlUU9Wb2dXNXViZ0FxSDNDWTI2Vld2ekI4Ym00dUpreVlnRzNidGtHaFVFQ2owZFJhcjZjK0preVlnUER3Y0h6OTlkZVlQSGt5U2twS2tKaVlpS2VlZWdvMk5qWndjM05EUlVVRjdPenNoRzFxdTlFL2RPZ1FMbCsrakJrelpnQ283RnE3YmRzMkRCOCtYUGdaVjFSVVlPN2N1ZWpYcng5bXpweHB0QStWU3RWbzJXU05RZGVkejlRREpGTjFCWFdCd1lZT2dsS1hhN2dtVmR1djBXand5U2VmNE15Wk13Z09Ec2F6eno0TGpVYUQwNmRQWTlXcVZVaElTREFZVFcvdDJyWFlzMmNQdW5YcmhvRURCNktzckF6UjBkRzRjK2VPRUt6U2ZlNmFXeHRNMTFXeUxxVU1Ybjc1WlNpVlNxeFpzd1kzYjk3RWxDbFRtQzNWQkJpc0lpSnE1bXh0YmZINjY2OExYL0oxQVl3alI0NGdQajRlZm41KytPaWpqNFF2TkNLUkNFT0hEa1ZDUWdKMjc5Nk52WHYzQ29HU0kwZU9JREV4RWRiVzFsaXdZSUZCelF0WFYxZDg4TUVIbURGakJ1TGo0eTNXL3ZxMFV6ZVU5NWd4WTRUekJZQTJiZHFnVFpzMmRUcStwZllsbDh2eDhjY2ZDN1VoSkJJSkhuLzhjYVNscFdIUG5qM1lzMmVQRUt3NmZQZ3didDY4Q1JzYkczejY2YWZDelFoUStmT2JPblVxc3JLeWNQYnNXZno0NDQ5WXNHQ0J4YzhiQUpLVGt3RVkzZ3hXcFZ1V25aME5wVkxKVVFHYmtlcTZkZW5VdGJ2ZzFLbFRNWFhxVk9IR1JaOVlMRFlJTkV5Wk1xWEdVZTBPSGp5SVgzNzV4V1MyUlYwOC8veno2TisvUDdadTNZb3VYYm9Zakh5cGE2ZE1KaE1DT2UzYXRjUHMyYlBoNHVLQ25UdDNZdS9ldlVoTlRVWHYzcjB4Wjg0Y0lTdHgvdno1MkxGakIzNzg4VWRzMjdZTjNicDF3N2h4NHhBVUZJUTVjK1lnUER3Y1c3WnNFWTVSdGN0ZVhZZVNYN3QyTGZidTNZczllL2FnVFpzMm1EeDVzc21iMWV6c2JLeFpzOGJvOVY5KytRVWJOMjdFNE1HRE1XblNKSU11UERvK1BqNElDd3REV0ZnWTNucnJMY3lmUDk5a2tLQnEyNnQyTHpJbmtIYnk1RWxzMnJRSlM1Y3V4ZFdyVjRYUERWUGI2bzZuUDBwaVFVR0JVSk1vT2pvYWdZR0JBQ28vQTh2S3lvUjVuVEZqeG1EY3VISDQ3TFBQTUczYU5FeWJOZzJEQmczQ3hJa1RoU3hoM2JHOXZMeUV6RFpMTWZjNjFHcTEyTHQzTDc3KyttdjA3ZHNYenovL1BGNS8vWFhNbmowYkN4Y3V4UFRwMDlHMmJWdTBhOWNPdDIvZnhxMWJ0K0RtNW9hU2toTGN2bjBiUGo0KzFiWkJ2OXVmZmpkQTNRT3N0TFEwMk5qWUNPc1VGUlhCMjl2YllqZmc5dmIybURKbENoWXVYSWcrZmZxZ3BLUUVHbzFHQ0xCOThNRUhjSE56cTFQV1YwbEpDZjc4ODA5TW1qUUpqbzZPUW4yaVM1Y3VDY0dxYTlldW9iUzBGRDE2OURDNWo0U0VCTE5HMkx4ZjdOdTNEd0NxTGRQUVdNeTlobXRUdGYxNzkrN0ZtVE5uTUdiTUdJUE14ZkhqeDJQKy9Qbll2MzgvQmcwYUpJejRlZkRnUWZqNStTRXNMTXhndnhxTlJwaldCWkxOclEybXEvYzFaY3FVR3RjYk9uU28wT1ZZS3BWaSt2VHBjSEZ4UVVaR2hzblBWR3A4REZZUkVUVnpnd1lOTWxuYjVPalJvd0FxaTBPYTZnTFd0V3RYN042OTJ5QmpKanc4SEVEbGFDbW1pck5LSkJLTUdqWEtvc0dxK3JUVHlja0ptWm1aT0hic0dMcDE2OWFnTHhHVzJ0ZklrU01OaWkzckRCczJESHYyN0VGR1JnWnljbkxnN095TTQ4ZVBBNmo4WXFRZnFOTDMyR09QNGV6WnM0aUtpa0paV1Jua2NybEZ6eHY0dTA1TFRWMjE5SmRsWldVeFdOVU1WUTFLSFR0MnJOWUN4anBIang0VmJ2WnF5dExTOGZYMUZicnk2b0l0OGZIeGNISnlNcmpXZFZrOTVtWjM1ZWJtR3RSKzBqMjlGNGxFOFBQelEwSkNBdmJ1M1l2bHk1Y0xvNmZwNmc3SlpES0Vob2JpMFVjZnhiLy8vVzlrWldXaHVMZ1lZckVZSGg0ZWVQSEZGOUdxVlN0VVZGUVlIS05uejU0SURnNUdURXdNSWlNakRkbzZZTUFBREJnd0FFQmxabVBWbTdpTkd6Y2FuVU5HUm9iQmpYcHViaTZPSERrQ29MSkw3dHR2djQyVWxCU2hVTFdwbWtNdFdyVEFlKys5aDVTVUZNaGtNamc2T21MbHlwVTRjdVFJbm56eVNRUUhCK08xMTE3RHhvMGJEVEpZQ2dvS01IUG1URHoyMkdOWXZIZ3haczJhaGJmZmZodno1czB6S2xDc2E3dGFyY2I2OWVzeGZ2ejRhbXRkVlQwbm9QTHZ5T0xGaTZIVmFoRVhGNGYvL2U5L1FzYkwvUG56OGQxMzM4SEh4OGNnQ0xabnp4NGhHQThBMjdkdlIzbDVPZnIwNllPSWlBZzgvZlRUQUNwcklObmIyNXVzNXhjVUZJU1ZLMWZpODg4L3g2SkZpMkJ0YlkxUFAvMFVGUlVWZVAzMTE0V3VkaktaVE1nT3JCcVlHek5tak1uejFHbm9kWGpvMENGODlkVlhtREJoQXA1NzdqbmhkNnBqeDQ1WXNtUUpsaTFiaG1lZmZSWVNpUVFyVnF4QVRFd01ldlhxaGZqNGVHaTFXcU5SRVhVRjhXZk9uQWtYRnhlaHU3eXBnRkRWMm1NQThQMzMzOWVycTI1MUhucm9JVHowMEVOWXZudzVXclpzaVk0ZE93b1BWc2FNR1lNbFM1YmcxS2xUTlFaaWRIWFp4R0l4ZXZic2liVnIxK0xNbVRNWVBudzRYRnhjNE9IaGdTdFhyZ2cvdTRzWEwwSXNGbGNiclBMejg2dHhOTnRQUHZta25tZmJjTHFzTDYxV0szd2U3TjI3RjMzNzlqV29LMlZKRGIyRzY5citRNGNPd2NyS3l1aG5JQmFMTVg3OGVKdzlleGJoNGVGQ3NNcmUzaDVaV1ZtSWo0OFhSaExWclY5Zk9UazVRdlptZGZ0NTg4MDNZV3RyYS9UNnYvNzFMMkhnb3BvZVFwaGFwaC84b3ZwaHNJcUlxSmxyMWFxVnlkZXZYNzhPQU5peVpZc3c0cHMrM1kxUVhsNmU4SnJ1WmtHWHdXU0twVWNZcWs4N24zbm1HYXhac3dhSER4OUdmSHc4bm5qaUNRd2VQTGhlbzlWWmFsK3RXN2MyK2JwKzFwS3VudFhObXpjQjFQdys2MnBLcU5WcXBLZW5vM1hyMWhZOWIrRHYxSGo5cCsxVjZTK3JialFpZWpCb05Cb2NQMzRjMTY5ZkY0TERTNWN1UmQrK2ZYSDM3bDJ6TW1wKy9mVlhvK3RwMWFwVnNMR3hNVHRBWnNybXpadXhlZk5tazh0MGd6NjgrZWFibURkdkhyNzQ0Z3VoRGhWUWVZUGw1T1NFeVpNbkl5c3J5K2c4TGx5NFVPdXhkY0VTbmF5c0xEZzRPRUFtazZHb3FNam9uRTE5VHVvSG4xYXVYSWtEQnc0STg3cWgwZXVTa2VYcjY0c1hYM3dSNGVIaG1ESmxDa2FOR2lXTUZyaDU4MmFEOC96NTU1K2gwV2d3ZXZSb3VMbTVZY21TSlpnM2I1N0J6YWUzdDdkQjhHTC8vdjI0ZVBFaUprNmNXTzNudnF1cks3Ny8vbnRoZnV2V3JmanV1KzhRR2hxS3FLZ29yRisvSG84OTloaDY5ZW9sSEtOcjE2NklpSWd3Q1A1ZHYzN2RvSXViV3EzR2tDRkRNSHo0Y0x6enpqdElUVTJGcjY4dkRoNDhpUDc5KzFjNzRxMjl2VDArK2VRVC9QSEhIK2pkdTdmQmVoNGVIa2FqQWVveSt6SXpNekY3OW15c1hidFdLTEJ1S2d1am9kZmhJNDg4Z3BDUUVIaDdlK1BpeFl0WXUzWXR0bTNiQm9sRUFqOC9QNFBSUER0MzdveERodzdoNVpkZlJrUkVCSHg5ZmVIczdBeWdNZ0Q5ODg4L0N3OGNRa0pDMEw5L2YrRXovZWVmZnhicU4xWHRCdGpZSmsrZWpOZGZmeDJSa1pFRzNmTCs3Ly8rRDN2MzdzVzZkZXZRdlh0M2t3OTNnTDkvVCtSeU9UdzlQZUhuNXljRXE0REtnVDlpWTJPRjljK2ZQNCtPSFRzYUJHZjF0V2pSQW4zNzlyWFU2VmxVMWF3dnVWeU9aNTU1QmkrODhJTEo5YXNPMWdCQTZOSnBhcGtwRGIyRzY5cis1T1JrdEd6WjB1VDNETjMzSnYwSElWT25Uc1dpUll2dzFsdHZvVk9uVGhneFlnUUdEQmpRb0F6QTVPUmt1THE2R3RYaTB0RnF0U2dyS3pQNSszSDc5bTJVbEpTZ2RldldScG5Bdi83Nkt3NGNPSUJaczJhWnpGRG53NzJHWTdDS2lLaVpNL1VrQ1BoN2lIUDlvY2hOMGE4L1UxaFlDS0QySXFlV1ZKOTJqaDQ5R282T2p2ajIyMitSa3BLQ2xTdFg0dHR2djhXNGNlUHcxRk5QMWVrSm5LWDJWVjE2dlA3MnVsVDZvcUlpQUtqMnl6VmcrSFBWRFFWdnlmTUdqRWNXTTZWcTRWTjZjSWxFSW56NTVaZnc5ZlVWdXNOdDNib1ZOalkyUXVIbUw3LzgwcUE0cjA1V1ZwYlJZQTFBWlFBc0pTVUZRNGNPTlhuTTZtNnd2THk4RE9xalRKMDYxV2pZOVZXclZnbnpMVnEwd1B2dnY0OFpNMlpnK2ZMbG1EMTdkclhaQUlEaGlLUmFyUlluVDU1RVlHQ2dRZlpYWkdSa3RmV1dkdS9lalppWUdDeGR1aFRaMmRsR241bTFCWjNFWWpFbVRweUk0T0JnekpneFE4Z3EvZjMzMzNIeTVFbUVob1lLR1NsVmk1cFhGUmdZS0JRMVZpZ1VtREJoQXI3Kyttc01HREFBd2NIQnVIWHJGbmJ2M28ybm4zNWFPRDkzZDNlc1dyVksrUDJ1cWIyVEowK3U4VngwSmsyYWhPVGtaQXdkT2hSang0N0ZHMis4Z1hIanh1SG8wYU5Dc0U4dWwyUEFnQUg0NVpkZmNQWHFWUVFIQnlNOVBSM1hybDB6eVB4NStlV1hVVmhZQ0h0N2UvajYrdUxYWDM5RnIxNjlrSmFXaGc4KytLREdkb2pGNGxyZmZ6OC9QNkUrRmZEM3lGMit2cjdDdFA1eW5ZWmVoNy85OXB2UnFHNVZpMkRyTWlINzkrK1BIMzc0QVNkT25NQ1JJMGNNNnZKWVcxdGo1TWlSUW5lcGYvLzczNUJJSklpSWlJQlVLcTN4YjB0amMzUjBSTGR1M1hEczJER2piT2xKa3laaDVzeVp3dlZvaXE3Ym9pN1kxcU5IRCt6YnR3OHFsUW95bVF5dFdyVkNlSGc0Q2dvS29GYXJjZVBHRGJ6NjZxdU5lMUtOUkpmMUpSS0poSXhCVXhubU9qVTlNREMzenAwbFAwdk5hYjg1M3h2MHY3djA3TmtUR3pkdXhQNzkrN0YvLzM0c1dyUUlXN1pzd2J4NTh3eEdtalNYVnF0RmRIUjBqYlU1UzBwS29OVnFUZjdlL1BISEg5aStmVHQrL3Zsbmc4L2d6TXhNSEQxNkZFT0hEaFd5eUhRWldHUTVERllSRVQyZ3JLMnRvVlFxOGNrbm42Qjc5KzVtYlNPVlNsRlJVVkh0a05jQVRCWlhyc3JVbHhOVGRXN3EyMDZnOG90OHYzNzljUHIwYWZ6MjIyK0lpWW5CdDk5K2krVGs1RHFuWFZ0eVgxWHBaNFRwYmo1MTUxeFRwcEwrTXYzQWxTWGJxbXRIV1ZsWnRldm9BbVc2OWFuNXFSb1F5c25KTWJtZVNDVEMxcTFiSVpQSmtKS1NnaE1uVGhnOURjL0p5VEZackZqWGxhU3ErUGg0bEpXVkdYVTEwNm51Qmt1L1FMUzVBZ0lDOE1vcnI4RGEyaHBhclZiNEhLdnA1ZytvL0V4YnVIQ2hVRlBISEZldlhqWEkwcWw2RTdWdTNUcVVsSlRncmJmZXd1TEZpMkZ2YjQ4N2QrNWc3dHk1QVA2dW5WTDFaMU5RVUlBRkN4WmcvZnIxQm5YcGxFcWx3ZWhhVmxaV3d1K2pMbENsODloamp5RThQQnlmZnZvcDVzK2ZqODgrK3d3K1BqNTQ3cm5uRE5iVHY2bXFtakd3ZXZWcUZCVVZDVjBTZGNyS3lqQjM3bHlvVkNwODhza25CcGtEam82T0tDMHRoYXVySzFKVFV3RUFMN3p3QW03ZXZJbms1R1NJUkNJNE9EakF4Y1VGSFRwMHdPYk5tN0Znd1FMOCt1dXZDQWtKTWJnUjFOMzhBc0M0Y2VPd2JOa3lYTHg0RWIxNzk2NVhmYjZxcXI3dnVneWwxTlJVZ3h0bmQzZjNhak9BcWxQVGRUaDA2RkIwNzk0ZE8zZnV4TVdMRi9IeHh4OExQNGZ2di85ZWVOK0F5a0JBcDA2ZHNHVEpFbWkxV2d3Yk5reFlwaHVaVlJkRTFrbEtTb0tIaDRmQktMSTYra0V4L2ZwZ2xyTE1hOGdBQUNBQVNVUkJWSGJ6NWsyRWg0ZkQzdDRlYTlhc1FhZE9uWVNmWlhCd01HYlBuaTFrMnBseSsvWnRBSDluSjNicTFBazdkdXpBbFN0WDBLVkxGeUViNS9yMTYwSVh0SHRkMzhsU3pNMzZjbloyUm1CZ29FSG1uWTR1VThwVURjTHAwNmNMMlhoMVllNW5xVG50OS9iMlJrcEtDa3BMUzQyK1E5eTZkUXVBY1hkd096czdqQjA3Rms4OTlSUjI3ZHFGZGV2VzRZY2Zmc0E3Nzd4VDUzT0pqbzVHWm1hbXlZY3BPcm9IaUtaR2s0eUlpRUMzYnQyTS9oYXVYcjBhdHJhMlFxQTBQVDBkSDMvOE1XYk9uR25RZlpFYWhzRXFJcUlIbExlM054SVNFcENVbEdSMkVNamQzUjNKeWNtNGZ2MDZldmZ1YlhJZFhiYzlVMnhzYkZCU1VtSnlwS0hxUnVPcFR6dDF4R0l4K3ZYcmgzNzkrbUgzN3QxWXUzWXREaDA2aEJkZWVNSG9CcTZ4OTZVYkdya3FYWGNGdVZ3dVpLdTBiTmtTc2JHeGlJMk5yYll1aGU1OWxzdmxSa1YxTFhYZXpzN09VQ3FWMWJhOTZubFpzcllKM1R0MUdWbXV0Z0s2OCtiTnE5T3hUNXc0QWFENlVhVHFXdVM5TnZvaldaV1ZsVUVtazlYNnBGdjNlV1h1c1BjVkZSVklTRWdRdWlWZHZYcFZxQ1hrNit1TDVjdVhRNkZRQ0RlSnVpTFdTVWxKSnJzNjYwdExTNE5NSmhNK0szU3FCcUlmZi96eGFuK3VZckVZSDN6d0FhWlBuNDZwVTZlaVJZc1dXTFpzV1kxQk8vMmJ4ZkR3Y0VSRlJRbDErSFNmS1JVVkZWaTRjQ0VLQ3dzeFo4NGNrNWtLVmQ5RHNWaU1qejc2Q0tkUG40YUhoNGR3SGJ6NjZxdVlPWE1tTm16WWdBTUhEZ2lEU0pneWVQQmcvUFRUVDBoTlRhMDFxOG9jSlNVbDFiNTMrZ1dnQVdEQmdnWG8yclZyblk5UjNYVm9aMmVIOHZKeUhENThHTDE2OVlLTGl3c1VDZ1dpb3FJUUVSRmhWUGg5eElnUmlJcUt3c01QUDJ4V0lQWEtsU3NJQ0FoQVdscWFVS09ycW12WHJobDAzYlFrbFVxRnBVdVh3c2ZIQng5OTlCR21UcDJLMWF0WEcvemNhZ3NzM2JoeEF5S1JTT2hXRlJvYUNyRllqTWpJU0hUcDBnWHQyN2ZIaXkrK0NGOWZYK3pZc1FNQkFRRjEvbnZmM0F3Y09CQURCdzZzODNhbWdsdm1xczlucVNtREJ3L0d4bzBiOGYzMzN4dU1ucXJWYXZIenp6OExnK25vNkdwN0FuOFB0TE51M1RxVDN5dWxVcW5RSTZBNlAvNzRJK3pzN0dxODduUVBBdlFmRUFDVndkK1VsQlNqTE1ERGh3L2o3Tm16bURObmp2Q1o1K0hoQVd0cmF5eGF0QWlyVjYrdWM1Q2JUR093aW9qb0FkV2pSdzhrSkNSZzM3NTlHRDE2dE1rYkZhMVdDNDFHSTNSMTZOS2xDNUtUazNIZ3dBRmh1R2w5U3FVU2UvZnVyZmFZSGg0ZVNFeE14S1ZMbDR5K1dQMzU1NThXYTZjcEkwYU13TnExYXdGVWZ0blIvL0lxRm91aDBXZ01zb1JxVXRPK3FyTi8vMzRNSGp6WXFOdmNybDI3QUFDOWUvY1dudGozNjljUHNiR3h3dnRzNnNubjd0MjdoWFZyR2k2NkllZmRzbVZMcEtTa0lDMHRyZHI5NjU3MDI5dmJHMzJSbytiQmtnR2h1blFETEM0dXhvRURCeUNUeWJCaHd3YUVob1pXVzZpN01aU1VsSmgxdzZBTEtPZms1RUN0VnRkYUd5VStQaDdsNWVYbzJMRWpDZ29LY09YS0ZlRm1KajgvSHdzWExrVC8vdjN4L1BQUEM5dWNQWHNXeTVjdng1dzVjOUNuVDU5cTkzM3AwaVdvVkNxY1BuM2FJSkM5WXNVS2c2QjFUVUZGclZhTHFLZ29xTlZxYUxWYXFOVnFSRWRIdzh2THk2eWJ6WkNRRUx6eXlpdjQ4ODgvTVhIaVJBUUVCS0JmdjM0NGMrWU1idDI2aFE4Ly9MREd6SmlxUkNJUkxsMjZaSkJ0RUJRVWhISGp4dUdubjM1Qy8vNzloUzZacHB3NWN3WnBhV213c3JMQyt2WHJNVy9lUExNRGkvcTJidDJLeE1SRTVPWGxHZjFPcEtlbjQ1VlhYakhaOWEraHFsNkh6czdPUXFINWwxNTZDVU9IRHNXaFE0Y3dkdXhZZ3lMaE9UazUrUDc3N3lFU2lYRHExQ25FeHNZYUZWalhsNStmajh1WEwrT3R0OTdDa1NOSERHcDA2YXZwNFVSVlU2Wk1nVnd1eDdKbHk4eGFmL1hxMVVoT1RzYWlSWXZnN2UyTkYxOThFUnMyYk1DQUFRUFF2Mzkvcy9aeC92eDV0RzNiVnNqYXM3VzF4ZFNwVXhFU0VnS2dNaXRzL1BqeEtDZ293T1hMbDV2VlNIL05sYm1mcGFZOCtlU1RPSGZ1SEg3NzdUZWhOcDFXcTBWRVJBU3VYNytPaVJNbkdtUkxUcG8wQ1gzNjlFR2JObTJnMFdodzZ0UXBBTUNRSVVPTTl0MitmWHZFeHNaaXhZb1ZVQ2dVbURScGtzSHkvZnYzSXlvcUNpKzk5RktOdFRsMTJjWlYvejZkT0hFQ0VvbkU0RFA3eG8wYldMTm1EVWFNR0dHUVZTYVJTREJqeGd4TW16WU4zM3p6amRuZHA2bG1ISU9SaU9nQk5XclVLQ2dVQ3FTbHBXSHUzTGxJU2tvU2xwV1hsK1AwNmRPWVBuMjZRZmVkeHg1N0RES1pESm1abWZqb280OE11aGpjdkhrVEgzNzRZWTFkQkhXWlVZY09IY0xwMDZjQlZONDRIVDkrWEFqYVdLS2RjK2JNUVV4TWpORGRVS3ZWQ3NFZG1VeG05QVZkOTBSYTF5WmRuYXk2N0d2ejVzMzQxNy8rVmUyTmYweE1ERmFzV0NIc1c2bFVZc1dLRmJoeTVRb2tFZ21lZmZaWllkMlJJMGZDMDlNVFJVVkYrUERERHcyS3hSWVVGR0RObWpVNGZmbzBiR3hzREFxVld2SzhBUWlaRVhGeGNTYlBTWDlaVGZVZTZQNmtLNWpkVkg3NDRRY1VGUlZoN3R5NXNMS3l3bnZ2dlNjTUxsQlhxMWF0d3NpUkk0Vi8ralZXcXBPWm1XbFVnOFRXMWhZVEprd1FNazVTVWxLd2FkTW11TGk0NElzdnZzRDQ4ZU94Yk5reW5EbHpCcTZ1cnBnd1lZSlIxNVhJeUVpNHVMakEwOU1Udi8vK082eXRyZEc1YzJjb2xVck1temNQZG5aMmVPbWxsd3kyR1RwMEtKNS8vbmtzWGJwVTZISldsVmFyeGRHalJ4RVVGSVRGaXhmajJMRmp3aks1WEE0Ykd4dmhuNmtBZG1scEtmYnYzNC9Ka3lkanlaSWw2TkNoQXpaczJJQ0JBd2ZpeXkrL3hPdXZ2NDQ5ZS9ZWWRDYzB4ZG5aR1U4OTlSUldyVnFGbVRObkN1OVJiR3dzN08zdEVSY1hoK2pvYUtHT1RXM0t5OHR4N05neDlPelpVM2d0S2lvS2h3OGZoclcxTlM1Y3VJQ1RKMCthM0RZdUxnNkxGaTFDdDI3ZHNITGxTbVJtWm1McTFLazRjdVFJVkNvVlhGMWRNWDM2ZEpNRGplVG01bUxkdW5YQ3orTHc0Y08xanVoVkcwdGRoNkdob1FnTEMwTkFRQUIyN2RxRmtwSVNsSlNVQ0YzZ2J0KytqWGZmZlJmNStmbFlzbVFKdkwyOU1XZk9IRnkrZkxuYTQvejIyMit3c3JLeVdESHg0dUppSkNZbW10M0Y3b2NmZnNDQkF3Zncwa3N2Q1VHMXh4OS9ISUdCZ2RXT0pGcGNYR3dRUUUxUFQwZGtaS1RSdzY0UkkwWVkvWDA3ZHV3WU5CcE52VEtPL3Nrc2RRMmJTeXFWSWl3c0RDKysrQ0x5OC9QeDQ0OC80cGRmZm9HdHJTMCsrdWdqZys5R1FPVUkxMWV1WE1GMzMzMkhiZHUyd2RyYUduUG56c1hnd1lPTjlqMWx5aFMwYnQwYUJ3OGVSRVJFaE1HeW1KZ1lyRm16QnExYnQ4YllzV05yYktQdU8xalZCNVBIamgxRGFHaW9FQncvZS9ZczNudnZQVWdrRW5UdTNCbUhEeC9HcmwyN3NIbnpacXhac3dZLy92Z2piRzF0c1hmdlhrUkZSZFg1dlNKanpLd2lJbnBBT1RzNzQvMzMzMGRZV0JpaW9xTHduLy84Qi9iMjlwREw1Y2pOelVWRlJRVWtFb25CVFkrM3R6ZisrOS8vWXZueTVZaUppY0Vycjd3Q0Z4Y1hWRlJVSUQ4L0h5NHVMcGcwYVZLMXFlVlBQZlVVRGgwNmhQejhmTXlmUHg4T0RnN1FhclVvS0NqQTVNbVRzV2JOR291MDg4S0ZDN2h3NFFKc2JHeGdiMitQZ29JQ1lSU2tTWk1tR1kzQW9pdm8rOGNmZitEMDZkTW9MaTdHYjcvOVZxZDkvZnJycnlndExjWDI3ZHROM3V5TUhUc1cyN2R2eCtIRGgrSGs1Q1MwSGFqc2hxWC81TkRHeGdZZmZmUVI1c3laZytUa1pNeVlNUU10V3JTQVhDNUhUazRPTkJvTmJHMXRNV3ZXTElQdVFKWThiNkF5Mit1YmI3NUJmSHc4Q2dvS1RHWk82VVpLcTBzbUJkMGZKQktKeWE2YkZSVVZpSTZPTmlpY3JxdUxGaE1UQTdsY2pzdVhMNXQ4a3Y3bW0yK2FkZXp3OEhEczJyVUxnd1lOUXZmdTNSRVdGb1o1OCtaaDJyUnA2Tnk1TXpRYURRRGc0TUdEQnBrc2FyVWFhclVhS3BVS1BYcjBFSzcvQ1JNbUdOeVVIajkrM0dCRXF5TkhqdURjdVhQbzI3Y3ZmSHg4a0oyZGpkMjdkeU0wTk5TZ1hiYTJ0bmpra1VkdzllcFZmUHZ0dHpoMTZoVDgvZjB4Zi81OFNLVlNvWmoxL1BuellXdHJpMzc5K3VIYXRXdm8zTG16a0JrWkdSbUo0T0JnM0wxN0Y5dTJiY09JRVNNZ0Zvc3hlL1pzWkdSa1lObXlaUkNMeFVKUVNwY3RPbUhDQkNRbkoyUGp4bzE0L3ZublVWcGFpcmk0T0dINW4zLytpWXlNREd6Y3VCRkhqeDdGNHNXTGhlQjRhbXFxY0ZPdjFXcWhVcWxRVVZFQlQwOVBYTHg0RVdmT25NR1pNMmRRV2xxS0xsMjY0RC8vK1krUXJUUnQyalE4K3VpaitOLy8vb2UxYTlkaTNicDFDQW9LUXFkT25SQVFFSUNlUFh0Q3JWYmo3dDI3dUh2M0xwS1NrbkRqeGcxY3Zud1ptWm1aYU5XcUZaNSsrbWw0ZUhqZzVNbVRPSHIwcUZCNHYwdVhMdWpSb3djR0RoeFk3Y2hYTzNmdWhGcXR4a01QUFlURXhFUnMyYklGNGVIaEdEUm9FQ1pQbm95VksxZGl3WUlGNk5XckY4YVBINC9Bd0VBQWxiVm01czJiQnc4UEQ3ei8vdnRRS0JSWXRXb1YxcTFiaHlWTGxtREZpaFZvMTY2ZGtORnJiVzB0L0oxUXE5VndjM1BEM3IxN0VSZ1lpS2VlZWdvUFBmUVFYRjFka1pLU1luYk5LcUN5YTZmdXZXL29kVmhSVVlGcjE2N2g1TW1UUXJCdXpwdzV5TTNOeFpZdFc1Q2ZuNDhoUTRaZzJiSmxLQzh2eDd4NTh4QVVGSVJQUHZrRTc3NzdMbWJQbm8zbm5uc09nd1lOd3AwN2QzRHQyalhJNVhJa0pTVmgrL2J0ZU9hWlo0UU1rcHE2LzdxNHVGUzdUQ2MyTnRic2VsQ1JrWkhZc21VTGhnOGZidEJsU2l3V1kvSGl4Y0xQSlM0dURoRVJFYkMxdFlWS3BjS2VQWHVFSUpSV3E4WGF0V3RoWTJPRFljT0c0Yi8vL1crTlpRZDBYbnp4UllONS9leFBjN0pLTGJWT1krL1RVaXoxV1ZxWDlsdFpXV0g4K1BFWVAzNThyZXVhK3pjR0FOcTBhWVBWcTFjYnZYNzI3Rmw4K3VtblVDZ1VtRE5uanNIM3g1MDdkeUl6TXhOT1RrNnd0YlZGWm1ZbXRtL2ZqcUNnSUlQTXFvU0VCS1NtcGhvTWJDQ1R5WVI2b29zV0xZSzl2VDBjSFIzaDRPQUFKeWNuT0RrNTRmSEhIOGZSbzBmeHhSZGZZTzNhdGV3TzJFQU1WaEUxRVN1eEZFNVdDdHdwTmU2RFRXUXAzYnQzeCtyVnE3RnQyelpFUmtZaUp5Y0haV1ZsOFBiMlJxZE9uVEJxMUNpanRPY2hRNGJBMTljWFc3ZHV4WlVyVjVDYm13dG5aMmVNSERrU0V5Wk1xSEY0WkNjbkp5eGR1aFFiTjI3RTVjdVhvVlFxNGVmbmh6ZmVlQU9EQmcweUdheXFUenRmZnZsbG5EeDVFc25KeWNqTXpJU0Rnd082ZGV1R3h4NTd6T2dMRlZCWjVGZXBWQ0k4UEJ6RnhjVUdnU056OXpWOCtIRHMzNzlmcUZOVFZZOGVQZEN0V3pmODhNTVBTRWhJZ0Z3dVIrZk9uZkhNTTgrWTdPTGk3KytQdFd2WFlzZU9IWWlJaUVCR1JvWnd6ajE2OU1EWXNXT05iaWdzZWQ1QTVVMVlZR0FnNHVMaWNQejRjWXdlUGRwZ2VXSmlJbTdkdWdVckt5dXp1M0RRL1U4cWxXTGh3b1ZDcHAyL3Y3OVFsK2U3Nzc3RGxTdFhBQUJQUFBHRTBiYlZEZEdkbDVjbkZPUFdhclhZdUhFanZMeThoRUxpbnA2ZVdMbHlKUTRjT0lDVEowOGlOVFVWMXRiVytQTExMNFhBVmRVMjZvcElBNVdmTGZxWkZVNU9UZ2JydTdtNTRlalJvemg2OUtqd1dtQmdvTkJGS0RjM0YzUG16RUZHUmdaS1Nrb2dFb2tRSEJ5TS8vNzN2L2kvLy9zL0lXQ215emE0YytjT0RoMDZoTU9IRCtQZ3dZTm8xNjRkdnZ6eVN3Q1ZkWGxDUWtLUWtaRUJoVUtCY2VQR1FTS1JDT2RxWjJjbjNPQjA2OWJOSUlqejl0dHZJeTh2RDE5OTlSWE9uRGtEQUJnMmJCZ0tDZ3J3MVZkZlljeVlNWEJ4Y2NIWXNXUFJzMmRQN04yN0Z3VUZCVmk2ZENsS1Mwc04zcXNlUFhwQUxCYmo3Tm16Y0hWMXhhaFJvL0RJSTQrWS9QbTBhOWNPSDMvOE1XN2Z2bzM5Ky9manhJa1QrUEhISHpGeTVFajA2dFVMcGFXbG1EbHpKdkx5OG1CbFpZV0FnQUE4OHNnajZOZXZuOEhuUmtoSUNGNTc3VFZjdjM0ZDRlSGhPSG55Sk9MajR3MStWdnEwV2kzMjdObURaNTk5Rmp0MzdzUjMzMzBIVDA5UHpKNDlXd2lDZlBEQkJ3Z09Ec2FtVFpzUUV4T0RkZXZXNGRhdFc1Zy9mejU4Zkh5d2NPRkM0VDEwY0hEQXUrKytpNGtUSitMOCtmT0lpNHREUmtZR3JsMjdodUxpWXFoVUttaTFXa2drRXJ6Kyt1dEN2UnA5TlFWeHF0YXNBaW9mVk9nQ1FBMjlEZzhjT0lCVnExYkJ4OGNIRXlaTXdLT1BQaW9FSzRjT0hZcnM3R3pNbWpVTFZsWldDQXNMUTd0MjdRQlUxZ3RjdG13WkZpeFlBSlZLaFlTRUJDeGF0QWhBWlRlcjgrZlB3OHZMeXlCTEpTd3N6T1RvYWJHeHNkaTBhVk8xNzRITzFhdFg0ZS92RDI5djcxclg3ZEtsQzE1OTlWV1RueG42Z1FLTlJvT3RXN2NLODk3ZTNwZzZkYW93cjFBb01ISGlSTmpiMjJQMjdOazFEdjVSbmJvT3pQQlAwOUJyK0g2WGtaR0JzTEF3T0RrNVljR0NCVWEvQTBWRlJkaTFhNWZ3TUZFa0VxRkRodzZZT1hPbTBiNTY5KzV0VUwrMWE5ZXVXTFZxbFJDZ3FxN0xjR2hvS1A3M3YvK2hzTENRd2FvR0VwV1hsemZMY2FpZlBmMWxVemVCcU41YUtsd3hvOE5vMkV0dE1DdnFKNlNYbUI1RjZWN1oyc2Y4cHhoRVVWRlJlUC85OXdFMDNaUEIrNGt1eStxenp6NnJzZTdLL2Vya3laTllzR0FCV3Jac2liVnIxeHAweVZpNWNxVlFTNHoxRis1L3VtTDUvdjcrdGE1YldscUtpb29LaUVRaWcyQ0ticFJLYTJ0cmc3cEFaV1ZsdUh6NU1rSkNRa3htMEpTWGwrUFNwVXRDQUNVbUpnYnU3dTVtMVh2VDFhVFRkVzhWaVVRUWk4WEN0WGpuemgzWTI5dlhXSE1FcU14YUtTc3JnMHFsRXJyTjZkdXhZd2RVS2hYYXRHbUREaDA2bU5XdFJWZi9TYXZWb2t1WExnYXZpMFFpS0pWS2srOUhlbm82eEdJeFBEdzhUTmFKeXN2TEU3YlZCZUpUVWxMZzRlRlJZeUYwalVZai9OeWtVaWx5YzNPUm1abUpnSUNBT2hjL1RrOVBoNHVMaTNBemxaS1NBcEZJQkc5dmI2UHNvcG9VRmhZYTFaQXFMQ3pFdm4zNzhPeXp6eUl1TGc3dDJyVkRVVkVSenA4L2o0Y2ZmdGhrTjhiczdHeWtwNmNqTkRRVUZSVVYrT1dYWHpCbXpKaHFNN2J1TlV0Y2gxcXRGa2xKU1NhN0xlcms1dVpDS3BXYXJNdWwwV2lFZ0dWdWJpN2tjam5zN2UyaDFXcUZCMHRBWmJkOVB6OC9rN1hOU2twS2tKbVphVEtvcWUrbm4zNkNzN096d1NpRWxxRFZhb1hmbjZyWHJFcWxxbldRQnpKMDdkbzFYTHQyeldTZ3NDcExmWmJlNzg2ZE80ZkF3TUFhNjJ6cVJyNldTcVcxamhoTFRZZkJLcUltTU1xN0cxNXBXL2tVTXF1c0VPOUUvb0E4VmZWRDJEYzJCcXVvTGhpc010VGNnMVVBTUdQR0RNVEd4dUxkZDkvRm9FR0RBRlRXVEhudHRkY2dsOHV4WWNPR2Uxb1ltNGlJaUlqKzJkZ05VTStPQWNicGZ6cGFBTVVWWmNncUswUmNZVHFPM0luQnRZTDBhdGNucXNuZTlJdndzM1hCY0svT2NKVzN3SHZCVCtERHkxdWdSYk9NSFJOUk0vZjIyMjlqNnRTcCtPYWJiOUM3ZDIvWTJOaGc3ZHExcUtpb3dGdHZ2Y1ZBRlJFUkVSSGRVd3hXbVVrRVFDR1ZReUdWdzEvaGltR2VuUkNSRlkvVkNmdWhyS2g3ZjJxNmQ2ekVVb2dnUXBsRzFXakhjSlRaUWlHenJuMUZQWDlrWEVKbkozKzRXTFhBcWF3NGVOczYxYjZSbnZUaVhBYTNpTWdpZkh4ODhQYmJiK096eno3RHFsV3JFQndjakhQbnptSDA2TkhWMXFJaElpSWlJbW9zREZaVjQxUldQUExML3g3aVd5cVd3azNlQWgzc2ZXQXRxZXhMM2RjMUFFNVdkcGdiL1ROVUduVlROWldxTWRRekZEMmQyNkdMa3ovbVJQMk0rRUxUdytaYXduUCtEMkc0VitkNmIvOXltOEY0R2NaRHN0YmtoWWlWREpRU2tjVU1HREFBQXdZTUVPWkhqUnJWaEswaElpSWlvbjh5QnF1cXNUUDFuTW5naHEzRUN2OXEvYkFRbU9oZzc0MHgzdDJ4UGZYc3ZXNGkxV0pLZTlNamRoRVJFUkVSRVJIUi9ZdkJxam9xVnBmanErc0g0V2lsUUcrWHl1RmtoM2wxWnJDS0FBQWFyUlpqVHl5dGNSMGZHMmYwZCt1QXFMd2t4QmRtUUswMUhyS2I2SDdXcVZNbkZsYlh3L2VDaUlpSWlNaXl6QitYbGd6OHBoZWM4ckIyZ0pQVi9UR3NMdDMvUnZ0MHczUCsvYkN3ODNnTWRBOXE2dVlRRVJFUkVSRVIzVmNZcktxblJHV213Ynlqak1FcXFwMmQxQnFEM0VNQUFKbGxCVGgrTjdhSlcwUkVSRVJFUkVSMGYyRTN3SHJTVmhtRXJiYXVYQTR5V3d6MzZvenV6bTNnYStNTWE0a1ZTdFRsU0N2SndmbWNHOWlmRVlVQ1ZiRlp4L2EwZHNSUXoxQjBjV29GTjdrOWJDUld5Rk1wa1ZCNEc0ZHVSeUV5TnhFQkxiendlWmNKd2paUGhpOHgycytPQVRPRjZmY3ViYTZ4QUxrNSsydU1jNWFKcFhqWVBRaDlYTnFqbFowN0hHUTJBSUM4OG1Ja0tUTnhNZmNXRHQ2T2hrcFRZWFJPK3ZUYlh0TTUxUFY0MVhHVDI4TktZdnpyTmRRalZDalFIMzQzRnA0MmRSOE9QcTA0cDg3YkVCRlIwNnVvcUVCeGNUR1VTaVdLaTR1aFVxbWdWcXVoVnF0UlVWRWhUQk1SRWRFL1U1OCtmWnE2Q2ZjTkJxdnF5Yy9XUlpqV2FMVzRXNVpmN2JwRFBVUHhjcHZCc0pGWUdieXVrTW9SME1JTEFTMjg4SVJQVDZ4TStBT25zeEtxM1k4SXdEai9maGpyMXh0U2tjUmdtWnZjSG01eWUvUnpEY0Qrak1zNGN2ZEsvVTdNUWl4eHppRU9mbmd6OEZHNHllMk5scm5LVzhCVjNnTGRuZHNnTXZjV01rcnlHdHhtU3g3dnpjQkhFZUxnVitNNlQvbjF4bE4rdmV2Y1RuTUNoVVJFMURTMFdpM3k4dktRbFpXRjdPeHNaR1ZsSVNjbkIwcWxFbVZsSE1HVmlJaUlxc2RnMWQ4WXJLcW5JWjRkaGVrcitTa29WYXRNcmpldVpUODg1OTlQbU04clYrSktmaXFVNmpJNFd5a1E0dUFIRzRrVmJLVnl2QnYwR0JaZStRM25jMjZZM05lVWdPRVk0aEVxektzMEZiaVNuNHJNc2tMSXhWSzBiK0VGTHh0SERQZnFEQmU1bllYT3RPNHNjYzd0N0R6eFVjZW5JUk5YQnVYS05DcEU1eVVqdTZ3STFoSVp2RzJjME1iT0F4S1JZVS9XZmVtUnd2U2ozbDJGNlZOWjhjZ3ZWMWJiNXZvZWo0aUlLRHM3R3lrcEtVaE9Ua1phV3BvUWxCS0x4WEIwZElTenN6UDgvZjFoWTJNRGhVSUJXMXRiS0JRS3lHUXlTS1ZTaU1WaVNLVlNTQ1FTU0NRU2lFU2lKajRqSWlJaW9xYkZZRlU5OUhVTndIQ3Z6c0w4cnlsblRLN1h6elZRQ05xb3RScDhkK3NZZmsrUE5PZ3lxSkRLTWJuOU1QUnpEWVFJSWt3TkdJNy9uUHNhSmVweWczMDk0aGxxRUtqNjgwNE1OdDQ4aXFLS1VxTzJUV2svSEQyYzJ6YjRQT3ZEVXVmOFFxc0JRdURvZXVGdExMaXlIWGxWdWd5MmtObmdFYzlPS0ZmLzNTVnYvWTNEd3JSK3NHcG42cmthdXpuVzkzalZtUjMxczhHOGg3VURWbmIvTjJSaUthN2tweGd0SnlLaTVxV2dvQUN4c2JHSWpZMUZYbDVsdHEyTGl3dUNnb0xnNCtNREZ4Y1hPRG82UWl6bVF3NGlJaUtpdW1Ld3lreFdZaW44YkYwdzFETVV3NzA2UTRUS3A1NWJreU53T1MvSmFIMjVXSVpYMnc0UjVwZkg3Y1hKekRpajlaUVZaVmgyYlM5OHVyckFYK0VLQjVrdEJubUVHR1FJV1ltbGVMSFZRR0grOEowWXJJci93MlE3STdMaWtWdGVoQVdkeGtOOGo1L01XdktjT3poNEM5TmJrazRhQlk0QW9GQlZndTNWQkFycnFyR1A5MHJiLzROTUxJVkdxOFhYTi80MFdxNnJ0YlV2UGRJZzRFWkVSUGVYOVBSMG5EMTdGb21KaVJDSlJQRDM5MGZ2M3IzUnNtVkxLQlFjYklXSWlJaklFaGlzcW9hcGd0ejZDbFRGMkhUeldMVzFvUWE2ZDRDamxTMEE0RnpPRFpOQkd4MjFWb01EdHk4TGdaNmV6bTBNQWpjRDNJTFE0cTlDMzhVVlpmaldSTEJEMzdXQ2RCeTdleFdEUFVKcVhNL1NMSG5PK2t3VkttOU1sajVlTDVkMlFxYmIvb3hMUmlOSkVoSFIvUzhuSndkSGpoeEJTa29LRkFvRit2ZnZqNkNnSUFhb2lJaUlpQm9CZzFWMVZLRlZZOVBOWXpoOEo3cmFPbFVBME5PbG5URDk1NTJZV3ZlYlVwd3RUTGRVdUJrczYrTGtMMHlmeklwRGNaVXVncWFjejdseHo0TlZsanpuaE1MYjZQaFhnZklYV2cxQWFuRU9VdlhXdHpSTEhhL3FxSkQyTWh2OHA5MGpBSURzOGlMOEx6Rzg0WTBsSXFKN1JxdlY0dUxGaXpoMTZoVGtjamtHRFJxRWpoMDdRaXJsVnlnaUlpS2l4c0p2V3RYUUZlUVdpOFR3c0haQXFHTkxTRVJpU0VVU1BPbmJFN0VGcWJoWmRMZmE3ZHNvM0lYcDk0SWVyOU94SFdXMkJ2TnQ3VHlGNldzRjZXYnRJNmU4cUU3SHRBUkxudlBXNUFpRWhQcENCQkY4Ykp6eFpiZUpPSmtWaDkvVEkzR3RJTTBpN2JYazhhUi8xYnVxMEJvT09mNmZkc1BnYUZYNTFIMzk5WU5tQlJxSmlPaitrSitmandNSERpQXRMUTF0MjdiRmtDRkRZR3RyVy91R1JFUkVSTlFnREZaVm8ycEJiamU1UFdaMEdJMUFlMis0eUZ2ZzQ0N1BZRWJrRDhnc0t6QzV2UzVBVVI5VlI1eHorS3NMSUFCa2x4V2F0UStOVmx2djQ5ZVhKYzg1T2k4WkM2N3N3T1QydytCc1pRZXhTSVFCYmgwd3dLMERVb3V6c1MvakVnN2Vqb1pLVTN1eGMzTTA5SGd5VVdXd1NxVXhERmIxY1cwdlRIOFEvR1N0N1hqVXU2dEJZWGhUUHJ5OEJiR05FTEFqSXFLLzNieDVFL3YyN1lOSUpNTHc0Y01SRkJUVTFFMGlJaUlpK3NkZ3NNcE1tV1VGbUgvbFZ5enFNZ0UrTnM1b0liUEJXNEVqTVR2cUo1Z0tDK2tLc0FQQTZhd0U1RFlnMDBrdWtRblQ1UllLempRR1M1NHpBRnpJdVluSjU3N0JjSzlPZU5TN0t6eXRIUUVBdnJZdWVMWHRFRHpwMndzcjR2Y2hPaSs1UWNleHhQRVVVamtBUUZsbGRFWWlJbXArNHVQajhjY2ZmOERWMVJWanhveEJpeFl0bXJwSlJFUkVSUDhvREZiVlFYRkZHYjY0OWpzV2RaMEFFVVFJZHZERk1LL08ySjl4MldoZFpVV3BVQlQ5d08wb1JPYmVxdmR4UzlUbHNKTmFBNER3ZjIxMHdaT2FhQUVodktUcnhsWWRXUzNMQWN1ZXMwNlpSb1ZkYVJld08rMENRaHo4OEtoM0YvUjFEWUFJSXJqS1crQ2pqazlqZHRUUEZ1c2FXTi9qNmM2N3NFcXdhdXFGYjgwNjdxcnVMd01BanQrTnhkYVVpQnJYelN3MW5jMUhSRVFOZCtYS0ZSdzhlQkJlWGw1NDRva25JSmZYL3ZlVWlJaUlpQ3hMWFBzcXBPOTYwVzNzUzc4a3pQK3IxVUNUM2Q4eVN2T0VhWCtGYTRPT21WMzJkNFpTYXp2M0d0YjhtMytWZ3VXbWxPa1ZpTGVYMnRTd1ptVTN5TnBZOHB5cjBnS0l5VS9CNHRqZG1CbjVBN0wrNmc0cEVZbnh2UDlERmoxV2ZZN24vdGY3VTdXYlpscHhqbG4vZEpRVnBiV3VlejluMXhFUk5XZVJrWkU0ZVBBZy9Qejg4T1NUVHpKUVJVUkVSTlJFR0t5cWh4K1RUcUJBVlF3QXNKWEtNYW5OWUtOMXJ1YW5DdE1EM0RvMDZIaHhoWDhYVmU5dnhyNUVBQjUyRDY1MXZkeHlwVERkdG9WSGpldDJkMjVUNi80c2VjNDF1VmwwRjkvZE9pYk1COWg3MWJwTjFacFlsanlldFVRbUJDd3pTbkxyZlJ3aUltbzZaODZjd2JGang5Q3FWU3M4L3ZqanNMS3lhdW9tRVJFUkVmMWpzUnRnUFNncnl2RDlyZU9ZR2pBQ1FHVUE2ZkNkR0Z6S1RSVFdPWGIzS3A3dzdRa0FhR1BuZ1VlOXVtQmZ4aVZUdXpQZ1ordUNsT0pzZzlkT1pjWmhtR2NuWWZrbzcyN1ltMzZ4Mm4wODd0c1RyY3pJckxxbHZBTXZtOHE2VEFQY2d2QnpVb1RSYUhhVjdYZEhYOWVBV3ZkbnlYT1dpYVUxRms4M3B6WlVxVm9GNjcvcWZibFoyOWRZbEx3aHgydXROd3BpV2pNTlZtM1lzQUZTcVJSU3FSUXltVXo0WHlLUkNQTlNxUlFTaVFRU2lRUmlzVmlZMW45TktwVkNMQmFiNE9PVU9nQUFJQUJKUkVGVVhLNi9YZFhsWWpIajVrVFVOQ29xS25EaXhBbGN1blFKYmR1MnhjaVJJeUdSMU43MW5ZaUlpSWdhRDROVjlmVG5uUmdNOCtxTWdCYVZXVGF2dHh1S055OXNFcnBvSlNvemNTTHptcEFKOVdxN0lYQ1cyMkY3eWxtVXFNc045aVVDME5HeEpaNzA3UVdOVm9Pd0s5c05sbC9PUzBKOFlZWndySmZiRElaVUxNYWV0SXRRYXpYQ2VsWmlLY2I2OWNZekxmdENXVkZXYTkycWlLd0U5SE1OQkFCNFdEdGdjc0F3ckUwNGFCQzBhV1BuZ1E5RGFoL0Z6dExudktyN3YvRlQ4aW1jeUl3ekNpTFpTS3p3cEc4dllmNWFmanBNeVNqTkZRSkp3ejA3NDFSbXZCQ01rNG9rQm9HNWhod3YwTjVibUU0b3pFQTdPMDhzN3ZxQ3lUYlZ4cHpSQUhXZURGOVNyMk9Zb2xRcWExK3BrWWxFSWlIUVZYVmFOMS8xLzlxbVRXMm4vMC8vMk9iOFg1ZDFhOXFHaUNyNSt2ckMxOWUzeVk2Zm5wNk9nd2NQSWpjM0Z4MDZkTUN3WWNNWVBDY2lJaUs2RHpCWVZVOWFBT3V1SDhLU3JpOUFCQkU4clIzeFRNcysySng0UWxobjNmVkRhS1Z3ZzYrdEMwUVE0V20vUGhqdDNSMXhoZW5JS3Fzc2t1MG9VNkI5Q3kvWS8xV2crMExPVFpQSCt5THVkeXp1OGdJVVVqbkVJaEVtdGg2RUozeDZJaVkvQmNYcWNqaktGQWh4OElWQ0trZUp1aHdiYmh6R1c0RWphenlIaUt4NEpDdXowUEt2K2xLRDNVUFF4YkVWb3ZPU1VhSXVoNCt0TTBJY2ZBR0k4SFBTS1R6bjM2L1c5OFZTNSt4dTdZRC9CanlLMTlvT1JVSmhCakxMQ3FEU3FPRXN0ME9JdlM5cy93ckVxYlVhL0poMHdtaDdvSEpFUWwyd0t0akJGNnQ2dkl5WS9CU0lBSFJ5OU1lclo5ZFo1SGc5L3VvaXFhd29RMnB4RHRyYTFkeWxra3pUYXJWUXE5VlFxNDJ6K3g0VUdvMm05cFdJL2tFNmR1eDRUNCtYbXBvcWRPOUxTa3BDVWxJU1pESVpCZzBhaEM1ZHV0elR0aEFSRVJGUjlSaXNhb0NiUlhld1ArTXlSbmhWZnNGOTByY1hqdCtORmJxMEZWV1VZbGJVVC9odndLTkN6U2RyaVF5ZEhmMU43azlaVVlhVFdYRW1sMldVNU9MRHFDMzRNUGhKZUZnN0FBQWNyUlJHTmF5eXl3cXg1TnB1YUxUYVd0dXYxbXJ3ZWV4T3pBdDlGcTd5eW1HNW5hd1VHT2dlWkxET2hodUhjS3ZvcmxuQktrdWRzMjZrUW11SkRLR09MVTF1bTExZWhKWHgreEJmbUdGeSthNjA4K2pyR2lCMGlmU3dkaERlTzBzZHo5bktEaDNzZlFBQWtibTNvSVVXU2NWWlpvOENxRk9YMFFBYnd5dXZ2SUtLaWdxb1ZDcUQvOVZxTlZRcWxUQ3YwV2lnVnF1Ri8zWC9OQnBOamN2MTF6TzFYR3ZHOVVwRUQ1NnJWNi9pNnRXclRYSnNCd2NIZE8vZUhkMjZkWU5DWVR4UUNoRVJFUkUxSFFhckdtaHo0Z24wY3cyRXZjd0dFcEVZYjdSN0JMT2pmb0x1MXJ0QVZZS3dLOXZSMGNFUGd6eEMwTUhlRzI1eWUwaEZFcFJxVk1ndEwwSmlVU1lpY3hNUmtSMlA0b3F5YW8rVnJNekMxUFBmWW9oblJ5RUlZeWUxUnFHcUJMZEw4eEdSRlljLzcxeEJVVVdwMEdXd051a2x1WGp6NGlhTTl1NkczaTd0NEduakJHdXhETG5sUllqT1Q4SE8xSE5JVkdhYXZUOUxuZk8wQzk5aXNIc0lPanI0d2R2R0NiWlNPVFJhRGZKVXhVaFVadUpjOW5VY3V4dGI0OGg0cFdvVlByajhJNTcwN1lXK3JnSHd0SGFBV0NSR2Jya1MwZm5KRmpuZUk1NmRoT0x0RVZrSkFBQ1Zwc0pnaEwrNjBJMEdlSy9aMmRuZDgyUHEwMnExMEdxMTBHZzAwR2cwQnRNQWpGNnYrbjkxMC9yNzFXVnU2UWZHZE5PMS9WK1hkV3ZhNXRTcFV4Wjd6NGdlQkE4Ly9ERGMzR3F2c1dncHFhbXBjSGQzaDZlbkoyeHRiZS9aY1ltSWlJaW9ia1RsNWVYTk1xWGgyZE5mTm5VVDdtc0JMYnp3ZVpjSndyd2w2eHRSSlR1cE5iN3ErU29VVWprS1ZNV1lkR2FkeVFMMTV0Z3hZQ1lBWUY5NkpOYmZPR3pKWnBwbGE1ODM3L2t4aVlpSWlJaUlpRXhoRlZHaWVwcllacEJReFA2UGpNdjFEbFFSRVJFUkVSRVIwZDhZckNLcUJ4RkU4TEZ4QWdBVXFrcXdNL1ZjRTdlSWlJaUlpSWlJNk1IQVlCVlJQV2loeGFkWGY4UGQwbng4Yy9NSWl0WGxUZDBrSWlJaUlpSWlvZ2NDQzZ3VDFWT0JxZ1FmWHQ2QzdQS2lCdS9ybGJQckFBQ2xESG9SRVJFUkVSSFJQeHlEVlVRTllJbEFGUUJrbHhWYVpEOUVSRVJFUkVSRXpSMjdBUklSRVJFUkVSRVIwWDJEd1NvaUlpSWlJaUlpSXJwdnNCdmdBeXErTUFOUGhpOXA2bVlRRVJFUkVSRVJFZFVKTTZ1SWlJaUlpSWlJaU9pK3dXQVZFUkVSRVJFUkVSSGROeGlzSWlJaUlpSWlJaUtpK3dhRFZVUkVSRVJFUkVSRWROOWdzSXFJaUlpSWlJaUlpTzRiREZZUkVSRVJFUkVSRWRGOWc4RXFJaUlpSWlJaUlpSzZiekJZUlVSRVJFUkVSRVJFOXcwR3E0aUlpSWlJaUlpSTZMN0JZQlVSRVJFUkVSRVJFZDAzbW0yd3lsb2lhK29tRUQwUStMdEVSRVJFUkVSRTk1Tm1HNnh5bHRrMWRST0lIZ2o4WFNJaUlpSWlJcUw3U2JNTlZnWFplemQxRTRnZUNFSDJQazNkQkNJaUlpSWlJaUpCc3cxVzlYVU9hT29tRUQwUStqcTNiK29tRUJFUkVSRVJFUW1hYmJBcTFMRWxNMEtJR2lqWTNnZWhqaTJidWhsRVJFUkVSRVJFZ21ZYnJCSUJlS1BOVUNpazhxWnVDbEd6WkNlMXh1dHRoa0xVMUEwaElpSWlJaUlpMHROc2cxVUE0R1h0aUhjRHhqQmdSVlJIZGxKcnZCTXdHbDdXamszZEZDSWlJaUlpSWlJRG92THljbTFUTjZLaE1rcno4TlhOUTRndFNHdnFwaERkOTRMc2ZmQkdtNkVNVkJFUkVSRVJFZEY5NllFSVZnR0FGa0IwWGpJaWNoSVFXNUNHSEZVUlN0V3FwbTRXVVpPemxzamdMTE5Ea0wwUCtqcTNSNmhqUzNiOUl5SWlJaUlpb3Z2V0F4T3NvZ2RiZkh3OGZ2Lzlkd0JBUUVBQTB0UFRVVlJVQkFDWU1HRUMzTnpjaEhXMVdpMDJiZHFFL1B4OEFNRGd3WVBSdVhQbmU5OW9JaUlpSWlJaUlxcXpabDJ6aXY0NVhGMWRoZW5NekV6NCtQdzlFbVJhbW1IM1Q1RkloSTRkT3dyejBkSFJqZDlBSWlJaUlpSWlJcklJQnF1b1dYQjBkSVJFSWdFQTVPWGx3Y3ZMUzFoV05WZ0ZBTUhCd1JDSktqdTdaV1ZsNGZidDIvZW1vVVJFUkVSRVJFVFVJQXhXVWJNZ0Zvdmg0dUlDb0xLYm40Mk5qYkFzUFQzZGFIMkZRb0UyYmRvSTh6RXhNWTNmU0NJaUlpSWlJaUpxTUFhcnFOblE3d3FvVXFrZ2w4c0JBRXFsVXFoUHBVKy9LMkJjWEJ6S3k4c2J2NUZFUkVSRVJFUkUxQ0FNVmxHem9WOUVQU3NyQzk3ZTNzSzhxYTZBclZxMWdwMmRIWURLNEZaOGZIempONUtJaUlpSWlJaUlHb1RCS21vMnFoWloxNjliZGZmdVhhUDFXV2lkaUlpSWlJaUlxUGxoc0lxYURWM05LcUF5czhyZDNWMllyNjZBZWtoSWlEQjk1ODRkWkdabU5sNERpWWlJaUlpSWlLakJHS3lpWnNQVzFoWUtoUUlBVUZaV0prd0RsWmxXR28zR2FKc1dMVnFnVmF0V3dueFVWRlNqdDVPSWlJaUlpSWlJNm8vQkttcFc5T3RXRlJVVndkN2VIZ0NnVnF1Um5aMXRjcHZRMEZCaCt0cTFheWdySzJ2Y1JoSVJFUkVSRVJGUnZURllSYzJLZnQycXUzZnZ3c1BEUTVpL2MrZU95VzFhdDI1dFVHZzlOamEyY1J0SlJFUkVSRVJFUlBYR1lCVTFLL3JCcXF5c0xMT0NWV0t4R0owNmRSTG0yUldRaUlpSWlJaUk2UDdGWUJVMUsxVkhCRFFuV0FWVUZsb1hpeXN2OTV5Y0hLU21walplSTRtSWlJaUlpSWlvM2hpc29tYkZ5Y2xKQ0RybDVlWEIyZGxaV0phVmxZV0tpZ3FUMnlrVUNyUnYzMTZZdjN6NWN1TTJsSWlJaUlpSWlJanFoY0VxYWxZa0Vna2NIUjJGK2VMaVltRmVvOUVnS3l1cjJtMDdkKzRzVE4rNGNRTktwYkx4R2twRVJFUkVSRVJFOWNKZ0ZUVTcrdGxVT1RrNThQVDBGT1pyNmdybzdlMHRkQ1BVYURTSWlZbHB2RVlTRVJFUkVSRVJVYjB3V0VYTlR0VmdsYmwxcXdERDdLcm82R2hvTkJyTE41Q0lpSWlJaUlpSTZvM0JLbXAyR2hLc0Nnd01oSldWRlFDZ3FLZ0l0MjdkYXB4R0VoRVJFUkVSRVZHOU1GaEZ6VTdWWUpXYm14dEVJcEV3cjFLcHF0M1d5c29Ld2NIQndueFVWRlRqTlpTSWlJaUlpSWlJNm96QkttcDI5QXVzNStYbFFTS1JDQUVzclZhTHUzZnYxcmk5ZmxmQXBLUWs1T1hsTlU1RGlZaUlpSWlJaUtqT0dLeWlac2ZLeWdwMmRuWUFBTFZhallLQ0FvTWk2N1VGcTV5Y25PRG41eWZNTTd1S2lJaUlpSWlJNlA3QllCVTFTeTR1THNKMFRrNE8zTjNkaGZuYTZsWUJodGxWVjY5ZXJiSHJJQkVSRVJFUkVSSGRPd3hXVWJQazVPUWtUR2RuWnhzVVdiOTkrM2F0MjdkcDB3WUtoUUlBVUZwYWl0allXTXMza29pSWlJaUlpSWpxak1FcWFwYjBpNnpuNXViQ3pjME5ZbkhsNVp5WGw0ZXlzcklhdHhlTHhlalNwWXN3ZitIQ0JXaTEyc1pwTEJFUkVSRVJFUkdaamNFcWFwYXFqZ2dva1VqZzZ1b3F2RlpiM1NvQTZOU3BFNnlzckFBQStmbjV1SEhqaHVVYlNrUkVSRVJFUkVSMXdtQVZOVXY2M1FCemNuSUF3S0Fyb0RsMXErUnlPVUpEUTRYNTgrZlBXN0NGUkVSRVJFUkVSRlFmREZaUnM2UlFLQ0NYeXdFQTVlWGxVQ3FWZFE1V0FVRFhybDJGN29PM2I5OUdXbHFhNVJ0TFJFUkVSRVJFUkdaanNJcWFMZjJ1Z0ZXTHJKc2JyTEt6czBPSERoMkVlV1pYRVJFUkVSRVJFVFV0QnF1bzJhcGF0OHJGeFFWU3FSUUFVRkJRZ0pLU0VyUDIwNzE3ZDJINjFxMWJRcmRDSWlJaUlpSWlJcnIzR0t5aVpzdkJ3VUdZenMvUGgxZ3NocHVibS9DYXVkbFZMaTR1YU4yNnRUQi83dHc1eXpXU2lJaUlpSWlJaU9xRXdTcHF0dlNMck9mbDVRRXdMTEp1em9pQU9qMTY5QkNtcjEyN2h0emNYQXUwa0lpSWlJaUlpSWpxaXNFcWFyYXFabFlCZ0x1N3UvRGE3ZHUzemQ2WGo0OFBXclpzQ1FEUWFyVTRjK2FNaFZwSlJFUkVSRVJFUkhYQllCVTFXMVdEVlZxdEZwNmVuc0pyNW5ZRDFPblRwNDh3SFJjWHgrd3FJaUlpSWlJaW9pYkFZQlUxVzNLNUhEWTJOZ0FBdFZvTnBWSUpKeWNueUdReUFJQlNxWVJTcVRSN2Y5N2UzdkQzOXdmQTdDb2lJaUlpSWlLaXBzSmdGVFZyK3RsVmVYbDVFSWxFQmwwQjYxSzNDZ0I2OSs0dFRETzdpb2lJaUlpSWlPamVZN0NLbWpWVGRhdjBpNnpYdFN0ZzFleXEwNmRQVzZDVlJFUkVSRVJFUkdRdUJxdW9XWE4wZEJTbUxSR3NBb3hyVjJWbFpUV2doVVJFUkVSRVJFUlVGd3hXVWJPbW4xbWw2N0xYMEdDVmw1Y1hXclZxSmN5Zk9IR2kvZzBrSWlJaUlpSWlvanBoc0lxYU5WUGRBQjBkSFNHWHl3RUF4Y1hGS0N3c3JQTisrL2Z2TDB3bkppWWlLU21wZ1MwbElpSWlJaUlpSW5Nd1dFWE5tcWx1Z0VERHM2dGNYVjBSRWhJaXpJZUhoME9yMWRhemxVUkVSRVJFUkVSa0xnYXJxRmxUS0JTUXlXUUFnTEt5TXBTVWxBQm9lTEFLQVByMTZ5ZnNPeXNyQzFldlhtMWdhNG1JaUlpSWlJaW9OZ3hXVWJObjZSRUJkUlFLQmJwMzd5N01uenAxQ2lxVnFwNnRKQ0lpSWlJaUlpSnpNRmhGelY1akJhc0FvSHYzN2xBb0ZBQUFwVktKQ3hjdTFIdGZSRVJFUkVSRVJGUTdCcXVvMmRPdlc1V1hsd2NBYU5HaUJXeHRiUUZVZGcvVXZWNVhNcGtNL2ZyMUUrWXZYTGdBcFZMWmdOWVNFUkVSRVJFUlVVMFlyS0ptejFSbUZRQzR1N3NMMDNmdjNxMzMvb09EZytIbTVnWUFVS2xVT0hyMGFMMzNSVVJFUkVSRVJFUTFZN0NLbXIzcWdsWDZYUUZ2Mzc1ZDcvMkxSQ0lNR2pSSW1FOUlTTUN0VzdmcXZUOGlJaUlpSWlJaXFoNkRWZFRzT1RrNUNkUDYzZjA4UFQyRjZZYlVyUUlBSHg4ZmhJU0VDUE5Iamh4aHNYVWlJaUlpSWlLaVJzQmdGVFY3ZG5aMkVJc3JMMldsVWlrRWtmUzdBV1ptWmtLcjFUYm9PUDM3OTRlTmpRMEFvS0NnQUdmUG5tM1Evb2lJaUlpSWlJaklHSU5WMU95SnhXTFkyOXNMODdxdWdBcUZRaGpKcjd5OEhMbTV1UTA2am8yTkRRWU9IQ2pNWDdod0FWbFpXUTNhSnhFUkVSRVJFUkVaWXJDS0hnajZJd0pXVjdlcW9WMEJBU0FvS0FoK2ZuNEFBSTFHZzhPSER6YzRZNHVJaUlpSWlJaUkvc1pnRlQwUTlJdXM2OWV0c25Td0NnQ0dEQmtDaVVRQ0FNakl5RUJNVEl4RjlrdEVSRVJFUkVSRURGYlJBOEtjRVFFdEZheHlkSFJFejU0OWhmbnc4SENEWXhJUkVSRVJFUkZSL1RGWVJROEUvVzZBMVdWV1pXWm1RcVBSV09SNFBYdjJoTE96TTRES2Vsajc5KyszMkw2SmlJaUlpSWlJL3NrWXJLSUhRblhCS2hzYkc2SDRla1hGLzdOMzUyRk5uZW5md0wvWkNCQkZGbEZXRlRjRWx5cHFWZXBlVjNCck8zWnM3VzdIVnV2VXV2emU2VGFkdG1NM2JjZXhidFh1bldvN1dwMWFSWXNiSUlyN0xpcWlnaUpyMkNXc0lYbi9ZSEltZ1FRQ0pBU1M3K2U2dUR3bnkzUHVJQ2ZrM056UC9haVJsNWRua2VOSkpCSk1uVHBWV0lVd0l5TURaODZjc2NqWVJFUkVSRVJFUkk2TXlTcXlDL3FyQWQ2L2Y5K2d5a20vdWlvcks4dGl4L1QyOWtaNGVMaXdmK0xFQ1l0Tk5TUWlJaUlpSWlKeVZFeFdrVjJRU3FWUUtCUUFBSzFXaStMaVl1RStIeDhmWWR1U3lTb0FHRHg0TUFJQ0FnRFVyQTY0Yjk4K1ZGVlZXZlFZUkVSRVJFUkVSSTZFeVNxeUd4NGVIc0syL2xSQWF5YXJSQ0lSSmsrZURMbGNMaHczUGo3ZW9zY2dJaUlpSWlJaWNpUk1WcEhkTUxVaVlLZE9uU0FTaVFBQWVYbDVxS3lzdE9oeDI3ZHZqL0hqeHd2N2x5NWRRa3BLaWtXUFFVUkVSRVJFUk9Rb21Ld2l1MkVxV1NXVHlkQ3hZMGRoM3hwOXBZS0RneEVjSEN6c1IwZEhHMHhGSkNJaUlpSWlJaUx6TUZsRmRrTi9SY0NDZ2dLRCsvU25BbVptWmxybCtPUEhqMGY3OXUwQkFPWGw1ZGk5ZXpmN1Z4RVJFUkVSRVJFMUVwTlZaRGYwazFYNmxWV0FkZnRXNmNqbGNreWZQaDFTcVJRQW9GUXFjZkRnUWFzY2k0aUlpSWlJaU1oZU1WbEZka04vR21CeGNURzBXcTJ3Nyt2cksyeGJZeHFnVHFkT25UQmh3Z1JoUHlrcENlZk9uYlBhOFlpSWlJaUlpSWpzRFpOVlpEZmtjam1jblowQkFHcTFHcVdscGNKOUhoNGVjSEp5QWdDb1ZDcmN2My9mYW5IMDZkTUhnd1lORXZiajQrT1JscFptdGVNUkVSRVJFUkVSMlJNbXE4aXVtT3BiSlJLSldtUXFvTTZvVWFNUUVCQUFBTkJxdGRpN2Q2OVZFMlJFUkVSRVJFUkU5b0xKS3JJcnBsWUVCRnFteWJxT1dDeEdSRVNFMEhDOXJLd011M2Z2aGxxdHR1cHhpWWlJaUlpSWlObzZKcXZJcnRpNnlibytWMWRYZzRick9UazUyTHQzTHpRYWpkV1BUVVJFUkVSRVJOUldNVmxGZGtXL3NrcC9HaUFBZE83Y1dkak95Y2xwa2FSUjdZYnJ0Mi9meHFGRGg2eCtYQ0lpSWlJaUlxSzJpc2txc2l2MVRRTlVLQlRDdER5MVdvM2MzTndXaWFsUG56NElEdzhYOWhNVEUzSHMyTEVXT1RZUkVSRVJFUkZSVzhOa0ZkbVYrcVlCQWkwL0ZWRG53UWNmUkZoWW1MQi8rdlJwbkQxN3RzV09UMFJFUkVSRVJOUldNRmxGZGtXaFVFQW1rd0VBS2lvcVVGNWVibkMvcjYrdnNOMlN5U3FnWm9YQWtKQVFZVDgrUGg1WHIxNXQwUmlJaUlpSWlJaUlXanNtcThqdTZFOEZMQ3dzTkxpdkpWY0VyRTBrRW1IaXhJa0lDZ29TYmp0dzRBQlNVbEphTkE0aUlpSWlJaUtpMW96SktySTc5Zld0NnRTcEU4VGltaC83Z29JQ1ZGUlV0R2hzWXJFWUVSRVI4UFB6QXdCb3RWcEVSVVhoM3IxN0xSb0hFUkVSRVJFUlVXdkZaQlhaSGYyK1ZiVXJxNlJTS1RwMjdDanN0L1JVUUFDUXlXU1lNV09HRUlkYXJjYXZ2LzZLMU5UVUZvK0ZpSWlJaUlpSXFMVmhzb3JzVG4yVlZZRHRtcXpyYzNaMnhpT1BQQ0lrMXRScU5YNzc3VGZjdkhuVEp2RVFrZjFLU0VoQVpHUWtWcXhZZ1YyN2RpRWlJZ0tiTm0yeWRWaEVSQUNBNnVwcWk0MVZWRlNFNU9Sa2k0MUgxTnJ4L0NGN3htUVYyWjNHSkt1eXM3TmJKQ1pqRkFvRlpzK2VEUzh2THdDQVJxTkJWRlFVbTY0VFdVRnljakorK09FSHU2bGdOUGYxWkdWbDRiUFBQb09ibXhzV0wxNk1tVE5uWXVEQWdkaTFheGVPSGozYU1zR1MxYVNrcE9DZGQ5N0JyVnUzYkIwS0daR2RuWTFGaXhiVnVhMmhMM1BFeE1SZzllclYxZ2k3UlczWXNBSExseStIVnF1dDkzRWFqUWFyVnExQ2JHeHN2WTg3ZHV3WUZpOWViTUVJTFNzbUpnYno1ODgzKy9GNzkrN0ZtalZyckJoUjI3Tmx5eFpFUkVRMDZqbEpTVWxZdm53NXJsMjdWdWUrMHRKU3ZQcnFxemgyN0ppbFFtd3hqbmIra09PUjJqb0FJa3VyYnhvZ1lMZ2lZRXMzV2E5Tmw3RDZ6My8rZyt6c2JHaTFXdXpmdngrVmxaVVlPSENnVFdNanNpZTZEMS8yY2w2WiszcldybDJMc3JJeXpKOC9IKzNidHdjQUxGaXdBQXNXTE1ENjllc3hhTkFnS0JRS3E4ZEwxbkhpeEFtY1AzOGVyNzMybXRuUGlZaUlRR2hvS0Q3OTlOTkdQY2JjaThPOWUvZldlYzdvMGFQeCt1dXYxL3U4clZ1MzRzY2ZmNnd6aHJreHA2V2w0YVdYWGpJclJtTjB4MnpzUlhCdEFRRUIyTHg1TXdDZ3NySVN0Mi9mTnJqLytlZWZOenVXK3FqVmFodzRjQUNEQmczQzJMRmp6WXF0OW10emNuS0NuNThmeG93WmcwY2ZmVlJZVGJrbEJRY0hZOCtlUGRpM2IxKzkzM3VSU0FRdkx5K3NYTGtTZCsvZXhUUFBQTk9DVVZwT1NVbEpvL3FVeW1ReVJFZEhvMy8vL2hnL2ZueURqMitwODdzNTd3YzZMZm56ZCtEQUFkeThlVlBvR2F2djFLbFR1SG56Smp3OFBPb2RnK2NQVWN0anNvcnNUdnYyN1NFV2k2SFJhS0JTcVZCVlZXWHdDOFRkM1IxeXVSd1ZGUlVvS3l0RFVWR1JRVFZXUzNOMmRzWmpqejJHWGJ0MklUMDlIUUFRR3h1THlzcEtQUGpnZ3phTGk0amF0ck5ueitMOCtmUHc4ZkhCaEFrVGhOc0RBd014ZHV4WUhENThHTnUzYjhkenp6MW51eURKTENxVkN2bjUrWFZ1ajQrUFIwaElDRlFxRlZRcWxkSG5lbnA2V2lRaFdic2FaUFBtemZEeDhjR01HVE1hZkc1Q1FnSUtDd3NOL3Bpa3I3cTZHdnYyN1d0MmpBQWFQY1UxT3pzYjc3enpqbG5QMzdadEcrTGo0N0ZtelJwaHNaYmF6TGxnM2JScEV3SURBK3ZjWGp2aGxwbVpDYlZhYlhTTVBuMzZ3TWZIQjBsSlNlalJvNGZKWTlVK2p2Ny9XWEZ4TWM2Y09ZUHZ2LzhlWjgrZXhZY2ZmZ2lwdE9tWEJsdTJiRUZCUVVHZGFyTDZqQjgvSG52MzdqVmFDYTlQSkJMaGhSZGVnSmVYRnpadjNnd25KeWZNbVRPbnliRmFncW5rZ0V3bXc2NWR1eG8xVmx4Y25OSGJuWnljNE9YbGhkT25UME1pa1JoOXpKZ3hZeHAxTEdNYWUzNDM5ZjNBbWo5L3BwU1ZsU0VtSmdZVEprd3crbmsvSmlZR1BqNCs2TnExYTUzM1VSY1hGNE56bmVjUFVjdGlzb3Jzamxnc2hwdWJtMUJWVlZSVVpOQlVYU1FTd2NmSEIzZnUzQUZRTTAzR2xza3FvT2JEeUt4WnN4QVZGU1ZNNjBsSVNFQlZWUlVlZXVnaG04WkdiWTlXcTRWSUpMSjFHR1JqTzNic0FGQnpRVlg3SW1mR2pCazRmUGd3b3FLaU1HZk9IRGc3TzlzaVJESlRRa0pDdlZPKzZxc29XckprQ1NaT25OanNHR2JObW1Xd3Yzbnpabmg2ZXRhNXZUWS9QejlrWkdSZzM3NTllT0tKSjR3K0ppRWhBWGw1ZWZEMTlXMTJ4WFB0NUl4V3EwVlpXUmxjWFYzclBGYWowVFQ0ZkgxNWVYa0lDUWxCMTY1ZDY0MGhOemNYWldWbHdwUyt0TFEwZzdGVktoV0tpNHZyUEsvMmhmSWJiN3lCbkp5Y2VvKzFhOWV1ZWhNanRhdTBhditmUGYzMDAxaTllalVPSGp5SWd3Y1BZc3FVS2ZVZXJ6NWJ0bXhCYUdob25kdk5xY0s1ZHUwYS92V3ZmeG05VDZGUVlQdjI3UUNBbVRObnd0dmJXNmdxTlRWMjdkdjF4N0NVdi96bEwzVnVpNCtQeCtYTGx4czkxaWVmZkZMdi9YRnhjU1lUV3BaSVZqWDIvRzdxKzRHNVAzOFZGUlVvTFMwMU9rWlpXUm1BbWxXOWpYRjFkWVZjTGdkZytIT3dkKzllZy9OaDc5Njl5TTNOeGRtelo2SFJhREI3OXV3NlkvM2pILzlBbno1OUdoMS9VemphK1VOa0RpYXJ5QzY1dTd1YlRGWUJxSk9zQ2c0T2J2RVlhNVBKWkpnK2ZUcCsvLzEzb2JuaDZkT25jZi8rZlV5WU1NRXFmMjJpdGszM1llTGpqejlHV1ZrWnZ2cnFLMlJrWk9ESko1L0UzTGx6aGNkVlZGUmc1ODZkT0hMa0NESXpNeUdUeWRDalJ3L01tREVENGVIaFJzZFdxVlRZdVhNbkVoSVNrSldWQlpGSWhONjllMlBPbkRrUWk4WENsQjVqMDNWME1RMFlNS0RlbUd2ZjM5ZzRjM0p5c0czYk5wdzlleFo1ZVhtUXlXUUlEQXpFckZtemhHa3h0VDl3NlU5RjBvL2RuTEZNMFg5TmdZR0IrT0dISDNEeTVFbVVsSlNnVTZkT0dEZHVIR2JQbmcwbko2ZG1mNi9NZlQxS3BSSVhMMTZFU0NUQ3VISGo2b3pkdTNkditQdjdJejA5SFFrSkNXWk5MeUhiTTJkNm1MN21UbW16aEk0ZE8wSXFsZUwzMzMvSEgvLzRSNk1WU2J0Mzc0YXZyeTk4Zkh5YW5heUtpb3BDZG5ZMlhuamhCUURBaFFzWDhQNzc3K1A3NzcrSHE2dXI4THYwNXMyYmVPZWRkL0IvLy9kL1JzZlJKWmowSlNjblk4S0VDVWJ2QS82WGpGcTNiaDFPblRvbDNLNUxKdXIrLy83Zi8vdC9SditnVUx2dnpIZmZmVmZuTVpXVmxYWGVTd0RVVzdsV0g1RkloRGx6NXVEZ3dZTTRkKzVjc3k2MlRhbGRyWGJ6NWsyc1dyVUtTNVlzTVVnRW1DS1JTRkJZV0lqczdHd0VCd2NiL0Q2b1BmYVJJMGV3WmN1V09yZWJxa3BxamdjZmZCQkZSVVVHdlZEUG5UdUhnSUFBSEQxNkZCOSsrS0hKNStyT3pTMWJ0Z2pUejU1NzdqazgvdmpqRm8rek5UUDE4N2R2M3o1aE9xMHArcDl6OU0yZlA5OGdvZlQ0NDQ4Yi9PSDMyTEZqMkxadEd3RGdQLy81RDlxM2I0K1BQLzdZNEwycG9LQUFyNy8rZW9PZnZYbitFRmtYcjM3Skx1bFhTaG5yVzlXNWMyZGgyMVlyQWhvamtVZ3dkZXBVeUdReW9kSDY5ZXZYVVZCUWdPblRwNk5kdTNZMmpwQmFvNVNVRkh6OTlkZHdjbklTK2hMcDVPYm00cTIzM2tKYVdwclFzNkMwdEJTWExsM0NwVXVYTUdmT25EcTlDekl5TXZEbW0yOEtmOUZ2MTY0ZDVISTVMbCsrak11WEw1czE3YWV4R2h0blVsSVMzbnJyTFpTV2xrSWlrY0REd3dPbHBhVzRjZU1HVHB3NElTU1lkRDNxZEJmQVhsNWVkUzcwekIycklmbjUrZmpzczgrUW01c0xUMDlQeUdReVpHUmtZTXVXTGJoOCtUSldyRmpSN0tTek9hOEhBRTZlUEFtdFZvdnUzYnNMaXpqVU5tVElFS1NucCtQa3laTk1WcEhWVkZkWEl6SXlFaHMzYnNUSmt5Y3hZc1FJZy90VFVsSnc1Y29WdlBqaWl6aHg0a1N6ajllMWExZHMzTGdSSTBhTVFFaElDUGJ2MzQ5Ky9mcmh5SkVqaUl1THc4cVZLeUVTaWJCMzcxNTA2dFNwemgremRFeFZxOVZYeWFSTFJyMzc3cnNBL2pldHIzYVNjZjM2OVdaTkE2d3ROallXbXpkdnhrY2ZmV1JRM1ZWUVVJRDU4K2RqekpneGVQbmxseHY5UHRPcFV5Y0FNS2oyTXRYN2FQbnk1Ymg2OWFySlhrUlhyMTRWOW5XUHFmMWFjM056QWRUMDk2cXZrazNmNXMyYnNXZlBIc3lmUHgvVHBrMFRicS85ZkYzaXg5eHhtK083Nzc3RGhRc1hzSGJ0V3VGOU9DVWxCWDM2OU1IZ3dZT05UaW1OaVluQnp6Ly9MTnpYVUdYLzdkdTNFUmNYVjZmWDJaVXJWOUMxYTljNnYvUGJJbU0vZnpyR3FubTJiZHVHN2R1M0c3M1BXSFZVcDA2ZDBLdFhMMkZmOXdmaC9QeDg3TnUzRDdObno2NVRMYW1iem12T3RGNmVQMFRXdzJRVjJhWEdyQWlZazVPRDZ1cnFWdk5YQTdGWWpJa1RKNko5Ky9ZNGVmSWtnSnFlR2ovOTlCTWlJeU9OTm9ja3g3Wmp4dzVFUkVUZ3hSZGZoRlFxRlQ0d1ZWZFhZOFdLRlVoTFM4T2dRWU93ZVBGaWRPclVDVnF0Rm9jT0hjS2FOV3Z3ODg4L0l5d3NEUDM2OVFOUTA3UjN4WW9WeU1uSmdaK2ZINVlzV1lLK2Zmc0NxUG1BOU1VWFh6UzZGMGREbWhMbkYxOXZFMXlGQUFBZ0FFbEVRVlI4Z2RMU1Vnd2RPaFRMbGkyRG01c2JnSm9QOXZvcjVIMzk5ZGNBL3ZkaDhQLys3Ly9xVkRHWk8xWkR2dnp5UzNUcDBnVXJWNjVFNTg2ZFVWMWRqVDE3OW1EejVzMjRkT2tTZHUvZWpVY2VlYVNwM3lhelh3OEFJZGxkMzE5ZCsvVHBnMTI3ZG5FRjBqWklyVmJYVzRIVTBJVkdWVlZWaTYyR3E5VnE4ZkRERCtPNzc3N0RuajE3NmlTcmR1L2VEU2NuSjB5Y09CRUpDUW5OUGw2L2Z2M3c4TU1QNC9QUFA4ZTc3NzZMWThlTzRjMDMzMFNQSGozd3pUZmZJRG82R3NPSEQ4Zmh3NGNiYkV5L1lNRUNUSjgrM2VDMTZQcGc2bGRHN2Q2OUd4czNicXgzckZ1M2JnbTlwWnJTQ1A3dzRjTll2WG8xd3NQRGpWNWcvdm5QZjhZLy92RVAzTDE3RjIrOTlWYWoyaHZvcGxPWlNtdzNSTmUveU55K1JicHBYSTJaZnZ6Q0N5OUFwVkpodzRZTnVIMzdObDU1NVJXYmYyNmJPM2N1NHVQajhkVlhYMkhod29Vb0t5dERhbW9xSG4zMFViaTR1TURiMnh0cXRkcmdENDBOSlFNT0hqeUlpeGN2WXRteVpRQ0E5UFIwYk4rK0haTW5UeFkrLzZuVmFyenp6anNJRHcvSDh1WEw2NHpSa3VlM0pkVDM4MmVzMzU0dU1kamNYbno3OXUyRGs1TVRaczZjV2VlKzZ1cHFBREFyOGN2emg4aDZtS3dpdTZSZkNtOHNXZVhxNmdvM056Y1VGeGVqdXJvYVNxWFNJSUZsYXlLUkNDTkdqSUMzdHplaW82TlJWVlVGbFVxRlgzNzVCZVBIanhjdTJJbUFtcC9ubDE1NlNiaDQwaVZiWW1KaWNPUEdEUVFHQnVKdmYvdWI4QUZQSkJKaHdvUUpTRTVPeHU3ZHV4RVZGU1g4VE1YRXhDQTFOUlhPenM3NDRJTVBES29RTzNic2lEZmVlQVBMbGkzRGpSczNMQlovVStLOGRlc1dBR0Q2OU9uQzZ3V0E3dDI3bzN2MzdvMDZ2cVhHa3N2bGVQZmRkNFZlR1JLSkJETm56a1I2ZWpyMjdObURQWHYyTkR0WlphNjdkKzhDQUxwMDZXTHlNYnI3OHZMeW9GS3B1Q3BnRzVLWm1WbHZ3cU9oNllMSnljbG1yVXBuS2E2dXJrSWo0SXlNRE9HaVc2VlNJU1ltQm1QR2pMRm9oY2p6enorUEYxOThFVys4OFFaOGZId3diTmd3WWJyT3Q5OStpNlNrSkhoNWVXSFVxRkhJeU1nd2U5eWtwQ1FzWGJvVWE5YXNNYWpVYU1qR2pSc1JGUldGUFh2Mm9IdjM3bGk0Y0tIUkM5dTh2RHhzMkxDaHp1Mi8vUElMdnYzMlc0d2JOdzd6NXMwek9wWFMzOThmSzFhc3dJb1ZLL0RhYTYvaC9mZmZON3M2UXRmYzN0UzA4SWJvcGx5WjI3ZEkxNHZvbFZkZXFmZHhFeVpNd05LbFN3SFVKQTJXTEZrQ0x5OHZaR1ptbW14dzM1TGMzTnp3eWl1djRNTVBQOFR3NGNOUlZsWUdqVWFEc0xBd0FEVTl4N3k5dmZIbW0yK2FQV1paV1JrT0h6Nk1lZlBtd2QzZFhlaGhkT0hDQmVHOHVYNzlPc3JMeXpGa3lCQ2pZN1QwK2QxY3pmMzVhNm9ubjN3U0kwZU94TFp0MnpCdzRFQ0QxWFYxeVNwektxdDQvaEJaRDVOVlpKY2FtZ1lJMURSOTFWV2dwS2VudDZwa2xVN1BuajNoN3U2TzMzNzdEY1hGeGRCb05EaDQ4Q0NVU2lYR2pCbkRYellFQUJnN2RxelIvaWV4c2JFQWFocHFHcHNxTm1qUUlPemV2ZHVnc2lZK1BoNUF6UW96K29rcUhZbEVnc2pJU0lzbXE1b1NwNGVIQjVSS0plTGk0aEFXRnRhc2M4RlNZMFZFUkFpSktuMlRKazNDbmoxN2tKbVppZno4ZkhoNmVqWTVWbk1wbFVvQU1EbkZxZlo5dWJtNVRGYTFRYldUVW5GeGNRMDJhZ1pxcWpycVd3WHk3My8vZTNORHEyUGF0R21JaW9wQ1ZGUVUvdlNuUHdFQTl1L2ZqNHFLQ29OcEtaYmc3dTZPSjU1NEFsOS8vVFVXTFZva3ZEOCs4c2dqaUk2T1JuUjBOSllzV1dMVnlvS0NnZ0xFeE1RQXFKbVd1M1RwVXFTbHBRbE51U3NySytzOHAzMzc5dmpMWC82Q3RMUTB5R1F5dUx1N1krM2F0WWlKaWNFamp6eUMwTkJReko4L0g5OSsrNjFCdFU1eGNUR1dMMStPR1RObVlOV3FWWGpycmJld2RPbFN2UGZlZTNVYU51dXFiclJhclJCalZGUVVSb3dZMFdJTHV1VG41ME1rRW1IRGhnMG0zMjhYTDE1c3RDbitNODg4SXl3aVVsOVBObVAzNlYrOFc4cEREejJFaHg1NkNLdFhyMGFYTGwzUXIxOC80WThlMDZkUHg2ZWZmb3FFaElSNkV4bTZYbVZpc1JoRGh3NFZwc3hPbmp3WlhsNWU2Tnk1TXhJVEU0WFhkTzdjT1lqRllwUEpLbHVjMytheXhjOWZRVUdCUVo4NVhTV1VTQ1JDWUdBZ2twT1RFUlVWaGRXclZ5TWdJQUFBaEZVNGF5ZXJlUDVZOXZ3aGFnaVRWV1NYOUpOVnVpUlA3VGQwZjM5L1hMOStIVUJOc21ydzRNRXRHcU81T25ic2lDZWVlQUw3OXUwVHFpVXVYcnlJdkx3OFJFUkVHUDFsUkk2bFc3ZHVSbSsvZWZNbUFPQ25uMzRTVm9iVHA3dFkway9vNnFxTTZxdmVNNWJFYW82bXhEbDc5bXhzMkxBQmh3NGR3bzBiTnpCcjFpeU1HemV1U2F2YVdXcXNvS0FnbzdmclZ6ZnArbGxabTI2YWdJdUxpOG5INk45bmF0VWxzay90Mjdldk14M1AycnAyN1lyKy9mdmp3SUVEZVBiWlp5R1R5YkJueng0RUJ3YzNxa3JKWE9ucDZRQnFmbC9xTHJ4a01objY5T21Eek14TTRhSzBNWFRubGJHa3VyNjFhOWRpLy83OXdyNXVxZmpHTkx3UENBakEwMDgvamZqNGVMenl5aXVJakl3VVZndmNzbVdMUVdYZHYvLzliMmcwR2t5Yk5nM2UzdDc0OU5OUDhkNTc3eG10Q3FsZGRTT1h5ekY3OW13ODlkUlRac2ZXWEhmdjNrWEhqaDFOcnFxbzFXcFJVVkZoTklHZWxaV0Zzckl5QkFVRjFla0p0V1BIRHV6ZnZ4OXZ2ZldXMGFwU2F5WGtGeTVjaUpkZWVnbm56NTgzbUpZM2Z2eDRSRVZGWWRPbVRSZzhlTERSUDJZQS8vc2RKNWZMNGVQamc4REFRQ0ZaQmRRc2lISHQyalhoOFdmT25FRy9mdjFNOWpHMXhmbHRyc2IrL0JsYnpFQTNZOExVUWdlMWJkbXlCVnUyYkRGNm4yN0JtTVdMRitPOTk5N0RQLy81VHlnVUNsUlZWUUdvbTZ6aStVUFVzcGlzSXJza2xVcWhVQ2lnVXFtZzFXcFJYRnhjWjVVY2YzOS9ZVHNqSTBQNFMwTnI1T0xpZ2xtelp1SG8wYU00ZCs0Y0FPRGV2WHZZdW5VckprMmFWTzlVSDdKL3BoS1d1Z3Vidkx5OGVwK3YrMUFHQVBmdjN3ZlFjTk5YUzJwS25OT21UWU83dXp1KytlWWJwS1dsWWUzYXRmam1tMi93eHovK0VZOCsrbWlqcXFNc05aYXA2UUw2ejlkTkxiQzIycXVLR2FQL2ZtZk80NG1hYTlxMGFmam9vNDhRRnhjSFQwOVBaR1ptNG9rbm5yRDRjVzdmdm8zbzZHaE1tVElGdi8vK095SWlJdkRBQXc4Z0tTa0pzYkd4OFBiMnhxWk5tN0I2OWVwR2padWZudytnNGZkSHNWaU01NTU3RHFHaG9WaTJiSm1RM05xN2R5K09IVHVHL3YzN0M5VTNFUkVSMkxScGs4a3BlOEhCd1VJRFo0VkNnYmx6NStLcnI3N0NxRkdqRUJvYWlwU1VGT3pldlJ0LytNTWY0TzN0RGFDbTRmTzZkZXVNZnFiUlZkMklSQ0s0dWJtaFo4K2VEU2JmTEVtcjFlTHk1Y3YxOXRNckt5dURWcXMxbW96NS9mZmZzWFBuVHZ6NzMvODIrSjRwbFVyRXhzWml3b1FKUW9WTFMzMnVjM2QzUjFoWUdPTGk0dXA4TCtmTm00Zmx5NWNMLzBmRzZLcjhkVk5oaHd3WmduMzc5Z245MGJwMTY0YjQrSGloZGNXdFc3ZUU2c1MycHJFL2YvVk5kemEzOTl1aVJZc01Fc1Y3OSs3RnVuWHJoUDMyN2R2ajlkZGZ4N0pseTdCNjlXcTgvZmJiSml1cmVQNFF0U3dtcThodXVidTdDeGZCeHBaMDl2VDBoSXVMQzhyS3lsQmVYbzc4L1B3bU4wZHNDV0t4R0tOSGo0YTN0emNPSGp5STZ1cHFsSlNVWU9mT25SZzRjQ0FlZXVnaHMrYldrK053ZG5hR1NxWEMzLy8rZDdNckI2VlNLZFJxdGRFcEtqcjZTU05UakNVL1RDVnFtaEluQUl3Y09STGg0ZUU0Y2VJRWZ2MzFWMXk1Y2dYZmZQTU43dDY5MitoU2RVdU9WWnQrUlpoK1R5eWR4bnl2ektYN25sWlVWSmg4VEhsNXVjSGpxZTJwWFZtZ1M2YTBWdUhoNGZEeThzS0JBd2ZnNWVVRk56YzNqQjQ5MnFMSDBHcTFXTDkrUFFZT0hJaFhYMzBWV1ZsWjJMUnBFOWFzV1lQMTY5Y2pMQ3dNTDd6d0FoWXRXb1FEQnc0Z0pDVEU3TEV2WHJ3SVQwL1BPcDhuYXRQMWtxbjkvMU5jWEl3UFB2Z0FtemR2Tm5ndlVLbFVCaXVKT1RrNUNlZWtMbEdsTTJQR0RNVEh4K09qano3QysrKy9qNDgvL2hqKy92NllNMmVPd2VOTVhXU2FXM1hqNU9SazhCNmhvL3VEUmxOZHZud1pTcVd5emlxMCtrcEtTZ0RBYUIrejQ4ZVBJeXdzckU3VjZQcjE2K0hxNmlva2NUSXlNdkR1dSs5aStmTGw2TjI3ZDdOaWJzanQyN2NSSHg4UE56YzNiTml3QVFNR0RCRCtmME5EUS9IMjIyL2p3UWNmTlBsODNhclV1cXJsQVFNRzRELy8rUThTRXhNeGNPQkFvV3IzNXMyYndoUzBsdTd2WkNubS92eDVlbm9pT0RqWWFFSlpWeWxsckRmZmtpVkxtbFM5M0x0M2I3ejQ0b3R3ZG5hR1Zxc1ZQZ1BWVGtUeC9DRnFXV3g0UTNhcm9TYnJ3UCtXZ1FmK04yV2d0UXNKQ2NIamp6OXU4UG91WExpQUxWdTJDQjk0aUFBSXpWanYzTGxqOW5OMEYwYTZxWG5HMUhlZjdnT1FzWFBPMU9wRVRZbFRSeXdXSXp3OEhDdFhyc1NDQlFzQTFLeW1sSk9UMCtKajZaYVRyazAzZlVNdWx4dTg1elRsZTJVdTNZZDFVekhWdnErKzNsYlVlcjMwMGtzR1gxOSsrYVd0UTZxWFJDTEJsQ2xUa0ppWWlPUEhqMlBTcEVrV3Iwcll0V3NYYnQyNmhaZGZmaGxBVFdXTHM3TXpObTNhaExTME5DeGN1QkJCUVVHWU5Ha1N2dnZ1TzJGcVgwT1VTaVdPSERtQ3NySXkvUGpqanlZL1Y5UW5QVDBkTXBuTTRIMEFBSll1WFlvNWMrWUlYOTkvLzczSk1jUmlNZDU0NHcwQU5SVWpSVVZGK090Zi8ycng3Mk5BUUFEdTNyMXJjSEdkbXBwYTc5UXJxVlRhNE1YNDFxMWIwYTVkdTNxVExickVYZTNrL3AwN2Q1Q1dsbGFuTjlDaFE0ZHc2dFFwL1BuUGZ4WXUwRHQzN2d4bloyZXNYTG15M3FSOWMxVlZWZUd6eno2RHY3OC8vdkdQZjZDOHZCenIxNjgzZUV4NGVIaTlxOHJkdW5VTElwRklxSkx2Mzc4L3hHSXh6cDgvRHdEbzFhc1hubjc2YVFRRUJDQWhJUUc5ZS9ldWs4UzBONk5IajI1MDVTTUFyRjY5dXNrSjhKa3paMkx5NU1rUWlVU29xS2lvcytwblkvRDhJYklNSnF2SWJ1bVg2WnY2VUtrL0ZiQ3RKS3VBbWw4aWMrZk94UU1QUENEY1ZsaFlpSC8vKzk4NGZ2eDRpMDAxb3RaTjEzeDEzNzU5Sml1bHRGcXR3YytMYmpXYy9mdjNHNzJJVTZsVWlJcUtNbmxNM1YrR0wxeTRVT2UrdzRjUFd5eE9ZNlpNbVNKczE2NHcwVTNGTS9hWHpzYU9aVXAwZEhTZEtpbXRWb3ZmZnZzTkFEQnMyRENES1lGTitWN3BOUFI2ZEJjOTliMnYzYnQzRDBETkIxcGpGVi9VK3UzZHU5Zm9WMnMyZGVwVVNDUVNWRlZWTmFxSFUzWjJOalp0MmxUbnE3WXJWNjdncWFlZUVxYTQ5T2pSQTMvLys5OXg1TWdSUFAvODgwS2lTSGZ4YityOC92YmJiekZod2dRQUVDby94V0l4cGsrZmpqMTc5dURaWjUvRmhnMGJrSk9UZzZsVHAyTDc5dTBOdm9ZTEZ5NmdxcW9LSjA2Y01Majk4ODgveDQ0ZE80U3ZlZlBtbVJ4RHE5WGkwcVZMcUs2dUZ0NFhMMSsrYlBHcHZCTW1USUJhcmNaSEgzMkVpeGN2SWlFaEFaOTg4a205RmVpOWV2VkNXbG9hUHYvOGMzejk5ZGQxN28rT2pzYWxTNWZ3MkdPUDFkdFBUL2QvVXJ1QzdlalJvNUJJSkJnK2ZMaHcyNjFidDdCaHd3Wk1tVExGb09KRklwRmcyYkpseU1uSk1ScUxLYSs4OGtxanFtblhyMStQdTNmdjRyWFhYb09mbjUvUVorem8wYU5tajNIbXpCbjA2TkZENkFuazZ1cUtSWXNXQ1Q5L1hsNWVlT0tKSitEczdJeUxGeTlpekpneFpvOU5UVk5XVm1heXg1ZzVIUFg4SWJJMEpxdklidW0vU1p0YUViQ3RKcXVBbW5uMDQ4YU53eU9QUENKOHdORnF0VGg1OGlSKy92bm5CdnYva1AyTGpJeUVRcUZBZW5vNjNubm5IWVBLcGNyS1NwdzRjUUpMbGl3UlZzWUJhcWFZeUdReUtKVksvTzF2ZnpOWTF2MzI3ZHQ0ODgwMzY1MGlxSnZHZC9EZ1FlR0NUS3ZWNHNpUkkwTFN4aEp4L3ZXdmY4V1ZLMWVFQ3pTdFZvdmR1M2NEcURrM2F2ZC8wZlZ5MGNXa215TGNtTEcyYk5tQ1o1NTV4bVF5NE1xVksvajg4OCtGc1ZVcUZUNy8vSE1rSmlaQ0lwSGc4Y2NmYi9iM3lwelhBMERvWjVHVWxHUnlETjE5OWZXK29OYkp6ODhQUC96d2c2M0RhQkpQVDArTUdERUNRNFlNYWRRcXZIbDVlZGkxYTFlZHI5cmVmdnR0UFBiWVl3YTNLUlFLYk55NEVkT25UemVJWStYS2xRYWZBL1RwS2d1T0hUdUdSWXNXSVRVMUZjdVdMY056enoySDc3NzdEazg5OVJTT0hEbUNlZlBtWWYzNjlYWE93ZHEwV2kxaVkyTVJFaEtDVmF0V0lTNHVUcmhQTHBmRHhjVkYrREpXaFZOZVhvN282R2dzWExnUW4zNzZLZnIwNllNdnYvd1NvMGVQeHBvMWEvRFNTeTloejU0OUJ0TUptMlBtekptWU0yY083dHk1ZzNmZWVRYy8vL3d6WG43NTVYb1gySGpsbFZjUUZCU0VBd2NPNFBqeDR3YjNYYmx5QlJzMmJFQlFVRkNkLzUvYWROV290YXVINHVMaTBMOS9mNkg2NDlTcFUvakxYLzRDaVVTQ0J4NTRBSWNPSGNKdnYvMkdMVnUyWU1PR0RkaTZkU3RjWFYwUkZSV0ZTNWN1TmZpYVMwdExrWnFhYXZZVXUzLzk2MS9ZdjM4L25uMzJXV0U2NmN5Wk14RWNISXpNekV5VHg5Q3Yxc25JeU1ENTgrZnJWQU5ObVRLbHp1K3h1TGc0YURRYWkwK2R0WGZyMXExRFJFU0U4S1hmcjhvVXBWSnBzb0c5T1J6eC9DR3lCdmFzSXJ0bFRtVlZwMDZkSUpQSlVGVlZoWktTRXR5L2Y5L29ITy9Xckd2WHJuajY2YWNSRXhNalhId3FsVXBzM2JvVjRlSGhHRFJvVUtPYVRaUDk4UFQweE91dnY0NFZLMWJnMHFWTFdMQmdBZHpjM0NDWHkxRlFVQUMxV2cySlJHSndZZVRuNTRkWFgzMFZxMWV2eHBVclYvRGlpeS9DeThzTGFyVWFSVVZGOFBMeXdyeDU4MHlXNXovNjZLTTRlUEFnaW9xSzhQNzc3Nk5EaHc3Q0lnY0xGeTdFaGcwYkxCTG4yYk5uY2Zic1diaTR1TUROelEzRnhjVkNKZGk4ZWZQcXJGb3phdFFvL1BMTEwvajk5OTl4NHNRSmxKYVc0dGRmZjIzVVdEdDI3RUI1ZVRsMjd0eHB0Q0xrc2NjZXc4NmRPM0hvMENGNGVIZ0lzUU0xMDdXNmQrL2U3TytWT2E4SHFLbmkrdnJycjNIanhnMFVGeGNiclp3NmUvWXNBTlRiUzRWYUo0bEVZblRxcGxxdHh1WExsK0hpNGlJa21tc3Z3R0JPNVpXMUg2T2J4bGJicDU5KzJ1Umo2VE0yZFVlL291SFVxVk9ReVdTUXlXUklTRWd3cUtEUWFyVzRlZk1tVHB3NGdaaVlHR1JsWlNFd01CQ2ZmUEtKa0pCd2RuYkdILzd3QjBSR1JtTG56cDNZc1dNSERoMDZoTWpJU0R6eHhCTW9MaTVHZVhrNWtwS1NoT2w1aHc4ZlJtWm1Kcjc5OWx2RXhzWmkxYXBWd3V1NmQrK2VFTE5XcTBWVlZSWFVhalY4Zkh4dzd0dzVuRHg1RWlkUG5rUjVlVGtHRGh5SUJRc1dZTUNBQVFDQVAvLzV6NWc2ZFNwKy9QRkhiTnk0RVpzMmJVSklTQWdHREJpQTNyMTdZK2pRb2NMWWpmaytpa1FpUFBQTU0zVjY0K2hYZE5mV3ZYdjNPbFBnZE4vdmp6NzZDQXFGQW4vOTYxOE4zc3QzN2RvRnBWSUpEdzhQdUxxNlFxbFVZdWZPblFnSkNUSDRvMk55Y2pMdTNidUhHVE5tQ0xmSlpESmhKZE9WSzFmQ3pjME43dTd1Nk5DaEF6dzhQT0RoNFlHWk0yY2lOallXLy96blA3Rng0OFo2cTJXdVhidG1kaitvOCtmUDQ2ZWZmc0xreVpNTkdxZUx4V0tzV3JWS2VJMUpTVWs0ZnZ3NFhGMWRVVlZWaFQxNzlnaEpLSzFXaTQwYk44TEZ4UVdUSmszQ3E2KytXdTgwZTUybm4zN2FZSC9ObWpYQ2lwb3RlWDViZTB4TG1UdDNya0dDNzhpUkl3YXJBOGJFeE9EMDZkTVlNV0lFL1AzOWtaZVhoOTI3ZDZOLy8vNEc0L0Q4cWYvOEliSUdKcXZJYnRWT1ZobGIxVUlzRnNQSHgwZVlRNTZlbnQ0bXF3eWNuWjB4ZGVwVTlPelpFNGNPSFVKNWVUbXFxNnNSSHgrUHExZXZZc3lZTVZ3eDBFRU5IandZNjlldngvYnQyM0grL0huazUrZWpvcUlDZm41K0dEQmdBQ0lqSSt1VWlqLzg4TU1JQ0FqQXRtM2JrSmlZaUlLQ0FuaDZlaUlpSWdKejU4NnR0K2VDaDRjSFB2dnNNM3o3N2JlNGVQRWlWQ29WQWdNRDhmTExMMlBzMkxFbUV6Q05qZk9GRjE3QXNXUEhjUGZ1WFNpVlNuVG8wQUZoWVdHWU1XTkduUStZQVBEVVUwOUJwVkloUGo0ZXBhV2xCb2tqYzhlYVBIa3lvcU9qaGVYRWF4c3laQWpDd3NMd3IzLzlDOG5KeVpETDVYamdnUWN3ZS9aczRjTFNFdCtyaGw0UFVOTXZJemc0R0VsSlNUaHk1QWltVFp0bWNIOXFhaXBTVWxMZzVPU0VrU05IbWp3T3RTMVNxUlFmZnZpaFVPWFR0V3RYREJvMHlNWlJ0VDQvLy93enJsKy9EcURtZTZaYmtiQ3dzQkFMRnk1RVlXRWhSQ0lSUWtORDhmVFRUMlBNbURGRy8ramo0dUtDdVhQbll1clVxZmorKysveDIyKy9RU2FUSVMwdERTZFBuZ1FBVEpvMENjWEZ4ZmppaXk4d2ZmcDBlSGw1NGJISEhzUFFvVU1SRlJXRjR1SmlmUGJaWnlndkw0ZEdveEhHSGpKa0NNUmlNVTZkT29XT0hUc2lNaklTRXlkT05QcTd2R2ZQbm5qMzNYZVJsWldGNk9ob0hEMTZGRnUzYmtWRVJJVE5rOUdabVpsWXNXSUZQRHc4OE1FSEg5U3BwaXNwS2NGdnYvMG1KUFpGSWhINjlPbUQ1Y3VYMXhscjJMQmhHRFpzbUxBL2FOQWdyRnUzVHJqQWxrZ2tSbVBvMzc4L2Z2enhSOXkvZjcvZWkrMnJWNitpYTlldVFoL0YrZ3djT0JCLyt0T2ZNR3ZXckRyMzZTY1ROQm9OdG0zYkp1ejcrZmxoMGFKRndyNUNvY0J6enowSE56YzN2UDMyMjAzcUQxUmZ0UTdWL0s3VnIxTHo4UEF3dU4vYjJ4dXhzYkdJalkwVmJnc09Ec2J6enovZlVpR2ExSmJPSHlKckVGVldWbks5YXJKYlgzenhoZERUNVU5LytsT2RhZ3VnWmhxTmJpcE4vLzc5OGZEREQ3ZG9qSmFtVXFsdzRNQUJwS2FtR3R6ZW8wY1BqQjQ5dXNFbHQ0a2FjdW5TSmJ6Kyt1c0FiUGVYMHRaRVYyWDE4Y2NmRzAxSzJjcXhZOGZ3d1FjZm9FdVhMdGk0Y2FOQnNuN3QyclhZdDI4ZnBrMmJob1VMRjlvd1NqS0hTcVZDYm00dXVuYnQydUJqeTh2TG9WYXJJUktKalA3T3MxZHF0Um81T1RsbUpSbzBHZzNVYWpVMEdnMWtNcG5CUmRyaHc0ZWhWcXNSRmhiVzZJVUhidHk0Z1c3ZHVxRzB0QlFxbFFvS2hVSklzcWVscGFGejU4NzFOa0xYeFNVU2lTQ1ZTbEZRVUFDbFVvbmV2WHMzdXRGelJrWUd2THk4V3NYRjVlblRweEVjSEZ4dmJ6emRLclJTcWRUaXplTE45ZlBQUDhQVDB4T1RKazJ5NkxoYXJWYjRnMm50LzhlcXFpcXU1TnhJMTY5ZngvWHIxNDBtQ212THpzNkdtNXRidlQyZWdKcWZ2NHFLQ2xSVlZRblRjbHVMdG5MK0VGa0RLNnZJcm5YbzBFRklWaFVXRmhyOTRLNy93YmF0OWEweVJxRlFZTmFzV2JoKy9Ucmk0K09GdjdEZnVuVUxxYW1wQ0FzTHc5Q2hRL25Mak1qT1BmVFFRd2dKQ2NHMWE5Y1FGeGVIc1dQSEFxaFpKdjNBZ1FOUUtCUjQ4c2tuYlJza21VV2hVSmlkZUhKMmRyWnlOSzJUVkNvMUsxRUYxRlJWbS9vZE9INzgrQ2JIb0Z2aTNjbkpxVTdGYXUzK1ErYkU1ZW5wS2F6czJWam1maTlhd3RDaFF4dDhqRlFxclhmRnZKWXdaODRjcTR4ckxFbWx3MFJWNC9YcDA4ZnNXUkRtVnAyMWhwOC9VOXJLK1VOa0RXeGtRM1pOdjRySVZKTjFYMTlmb2J3L1B6L2Y3R1dzVzdzK2ZmcmcyV2VmeGJCaHc0Uy9HbGRYVitQMDZkUDQvdnZ2a1ppWWFQSFZnNGlvZFZtNmRDbmtjam0rL3ZwcjRiMXQ0OGFOVUt2VldMQmdRWjBMYWlJaUlpS2kxb0RKS3JKcit2UFNUVFZabDhsa0JpdG02SzkrMXRZNU9UbGh4SWdSZVBiWlo0WG1tOEQvcGdyKzlOTlBkbEZOUmtURytmdjdZK25TcGNqUHo4ZTZkZXNRRlJXRjA2ZFBZOXEwYWMycUlDRWlJaUlpc2liV0M1SmRNNmV5Q3FncGw4L0t5Z0pRc3lwUGp4NDlyQjViUzNKemMwTmtaQ1R1M2J1SHVMZzRLSlZLQUVCT1RnNjJiOStPYnQyNlllalFvU2FYOENhaXRtdlVxRkVZTldxVXNCOFpHV25EYUlpSWlJaUlHc2JLS3JKcnRWY0VOQ1VnSUVEWXJtK2xzN1l1SUNBQVR6NzVKQjUrK0dHRDVwR3BxYW5Zdm4wN3RtM2JocFNVRkJ0R1NFUkVSRVJFUkk2T3F3R1NYVk9wVlBqeXl5OEJBSEs1SEFzV0xERDZ1TXJLU216Y3VGSG80VFIvL255NHVycTJXSnkyVUZGUmdkT25UK1BpeFl1b3Fxb3l1TS9iMnh0RGh3NUZyMTY5R3IwQ0VSRVJFUkVSRVZGenNMS0s3SnBDb1JCV3g2aW9xQkJXQnF6Tnlja0pQajQrd3Y2OWUvZGFKRDVia3N2bEdEbHlKRjU0NFFVTUh6N2NZQVVwcFZLSnZYdjM0dnZ2djhlVksxZFFYVjF0dzBpSmlJaUlpSWpJa2JCbkZkbTlEaDA2SUM4dkQwRE5WRUJUeTNvSEJnWWlNek1UQUhEMzdsMWhDV3A3NStMaWd1SERoeU1zTEF5WEwxL0d1WFBub0ZLcEFOVDArVHA0OENDT0h6K09zTEF3OU8zYjEyR1hSU2NpTWtXdFZxTzB0QlFxbFFxbHBhV29xcXBDZFhVMXFxdXJvVmFyaFcwaUlpSkhNbno0Y0Z1SFFHMFlrMVZrOTl6ZDNZVmtWV0ZoSVRwMzdtejBjWUdCZ1RoMTZoUUErKzViWllxVGt4TUdEeDZNQng1NEFOZXVYY1BwMDZkUlhGd01vR1k2Wlh4OFBCSVNFdENqUncvMDdkc1hYYnAwNFJSQkluSVlXcTBXaFlXRnlNM05SVjVlSG5KemM1R2ZudytWU29XS2lncGJoMGRFUk5UcU1GbEZ6Y0ZrRmRrOWQzZDNZYnVnb01EazQzeDlmU0dWU3FGV3ExRlVWSVQ3OSsramZmdjJMUkZpcXlLVlN0Ry9mMy8wN2RzWE4yN2N3S2xUcDVDZm53OEFxSzZ1eG8wYk4zRGp4ZzIwYTljT2ZmdjJSV2hvcUVFamV5SWllNUdYbDRlMHREVGN2WHNYOSs3ZFEyVmxKUUJBSkJMQnc4TURucDZlNk5xMUsxeGNYS0JRS09EcTZncUZRZ0daVEFhcFZBcXhXQXlwVkFxSlJBS0pSTUlFUHhFUkVaR1ptS3dpdStmaDRTRnNGeFlXbW55Y1ZDcUZuNThmN3Q2OUM2Qm1LbURmdm4ydEhsOXJKUmFMMGFkUEh3UUhCeU0xTlJXWExsMUNhbXFxMElTK3BLUUVKMCtleE1tVEorSHY3NCsrZmZ1aVY2OWVrTWxrTm82Y2lLanBpb3FLY08zYU5WeS9mbDM0bmVIcDZZbVFrQkQ0K2ZuQnk4c0xIaDRla0Vna05vNlVpSWlJeUg0eFdVVjJUNyt5cXI1a0ZRQUVCQVF3V1ZXTFNDUkNVRkFRZ29LQ29GS3BjTzNhTlNRbUpocFVxYVducHlNOVBSMnhzYkhvMWFzWFFrTkQ0ZWZueHlvQ0ltb3owdFBUY2VyVUtkeTVjd2Npa1FoZHUzYkY4T0hERVJnWUNJVkNZZXZ3aUlpSWlCd0trMVZrOTh5dHJBS0FMbDI2SUNFaEFZQmpyQWpZV0FxRkFrT0dETUdRSVVPUWtaR0J4TVJFM0xoeEExVlZWUUNBeXNwS0pDWW1JakV4RWE2dXJrS1NxMHVYTG5CeWNySng5RVJFZGVYbTVpSTJOaGIzN3QyRFFxSEFxRkdqMEtkUEh5YW9pSWlJaUd5SXlTcXllN3IrSVZWVlZTZ3ZMMGRaV1JsY1hGeU1Qclp6NTg2UXkrV29xS2lBU3FWQ2ZuNCtQRDA5V3pqaXRzSFB6dzkrZm40WU0yWU1rcE9UY2ZYcVZhU25wd3YzbDVhV0Nva3JzVmlNd01CQUlYbkZIbGRFWkdzYWpRWm56cHpCaVJNbjRPTGlndkhqeHlNME5CUlNLVDhhRVJFUkVka2FQNUdSUStqUW9RTnljM01CMUZSWG1VcFdpVVFpK1B2NzQvYnQyd0JxcGdJeVdWVS9KeWNuOU8zYkYzMzc5a1ZoWVNHdVhyMkttemR2Q2szWmdacUx3anQzN3VET25UdUlqWTJGcDZjbnVuZnZqcUNnSVBqNitrSXNGdHZ3RlJDUm95a29LRUIwZERTeXNySVFIQnlNY2VQR3dkbloyZFpoRVJFUkVkRi9NVmxGRHNIZDNkMGdXZVhyNjJ2eXNWMjZkREZJVmcwY09MQkZZclFIN3U3dUNBOFBSM2g0T0lxS2luRDc5bTJrcEtUZzNyMTcwR2cwd3VQeTgvT1JuNStQTTJmT3dOblpHVjI3ZG9XL3Z6OENBZ0tZSEFIOFJZVUFBQ0FBU1VSQlZDUWlxMHBLU3NLQkF3Y2drOGtRR1JtSlhyMTYyVG9rSWlJaUlxcUZ5U3B5Q0kzcFd4VVlHQ2hzcDZlblE2UFJzUEtuQ1RwMDZJQkJnd1poMEtCQnFLaW93TjI3ZDNINzltMmtwcWFpckt4TWVGeDVlVG1Ta3BLUWxKUUVBSEJ4Y1lHdnJ5LzgvZjNoNys4UGIyOXZycnBGUkJaeDRjSUZ4TWJHd3QvZkh4RVJFZXhMUlVSRVJOUktNVmxGRGtGL1JVRDlWZXlNOGZMeWdrS2hnRXFsUWtWRkJYSnljdURqNDJQdEVPMmFYQzVIcjE2OTBLdFhMMmkxV21Sa1pDQTFOUlczYnQweW1DNElBR1ZsWmJoOSs3WlEzU1lXaTlHeFkwZDA2dFFKblR0M1J1Zk9uZUhsNWNVRUZoRTF5b2tUSjNEaXhBa0VCUVVoTWpLU3ZhbUlpSWlJV2pGK1VpT0hvSitzYXFpeUNxaVpDbmp0MmpVQVFHcHFLcE5WRnFUckMrYnY3NCtISG5vSXhjWEZTRXRMUTNwNk90TFQwMUZVVkdUd2VJMUdnNXljSE9UazVPREtsU3NBYWhKWVhsNWVkYjdjM053Z0VvbHM4YktJcUpYU2FyV0lpNHZEaFFzWEVCd2NqTW1USjdOYWxvaUlpS2lWWTdLS0hFSmprMVZCUVVGQ3Npb2xKUVhEaHcrM1dteU96czNOVFdqUURnQWxKU1ZDNGlvek14TzV1Ym5RYXJVR3o5Rm9ORkFxbFZBcWxRYTNTNlZTZUhwNndzUERBKzd1N3VqUW9RTTZkT2dBZDNkM3VMcTZNcEZGNUdBMEdnMzI3OStQNjlldlk4Q0FBUmczYmh6ZkI0aUlpSWphQUNhcnlDRW9GQW80T1RtaHNySVNsWldWVUtsVTlmWXE2ZEtsQzBRaUViUmFMYkt6c3h0OFBGbE91M2J0RUJ3Y2pPRGdZQUNBV3EyR1VxbEVkblkyY25KeWtKMmRqYnk4UEtQUFZhdlZRaFZXYlZLcEZHNXVibkJ6YzROQ29VQzdkdTNxL092aTRzS0tDeUk3b1ZLcGNPREFBYVNtcHVMQkJ4OUVlSGk0clVNaUlpSWlJak14V1VVT3c5M2RYVWhpRkJZVzFwdDhjbloyaHErdkx6SXlNZ0RVckFvWUVoTFNJbkdTSWFsVUNsOWZYNE1WSEt1cXFwQ2ZuNCs4dkR6aEt6YzNGeVVsSlNiSFVhdlZ3aXFFOVhGMmRqYjVKWmZMSVpQSmhDK3BWQXFwVkdxd0x4S0pJQktKSUJhTElSYUw2K3dUa1hWcHRWcGN2bndaeDQ0ZFEwVkZCVWFOR29YQmd3ZmJPaXdpSWlJaWFnUW1xOGhoMUU1VytmdjcxL3Y0YnQyNkNjbXFsSlFVSnF0YUVabE1KalJiMTFkUlVZSDgvSHdVRlJXaHNMQVFSVVZGS0M0dVJtRmhJVlFxbFZsamw1ZVhvN3k4M0JwaFE2UFJXR1Zjb3RhbVg3OStDQTBOYlpGakZSY1hvNkNnQUY1ZVhzak56Y1d0VzdkUVVGQ0FkdTNhWWRxMGFRWXJ2QklSRVJGUjI4QmtGVGtNRHc4UFlkdmN2bFVKQ1FrQWFpcXJOQm9OSzJOYU9ibGNYcWNLUzZlcXFnckZ4Y1c0Zi84K1ZDb1ZTa3BLb0ZLcGhIM2RGeEUxMzlXclYzSDE2dFVXUDY1WUxJYWZueC9Dd3NJUUdocktWVU9KaUlpSTJpZ21xOGhoNkRkWkx5Z29hUER4M3Q3ZVVDZ1VVS2xVS0M4dlIxWldGdno4L0t3WklsbVJUQ1lUVmcwMFJhdlZvcnk4SEJVVkZTZ3JLeE9xckhSZkZSVVZxS3FxRXI2cXE2c045dFZxTllDYUNpcU5SZ090Vm12d0w1R2pDQTBOYmRIS3FwS1NFdlR1M1JzS2hRSXltYXhGamt0RVJFUkUxc05rRlRtTXhxNElDTlJVVjEyNWNnVUFrSnFheW1TVm5ST0pSSEJ4Y1lHTGk0dkJ6d3NSRVJFUkVSRzFITTVwSW9kUk8xbWwxV29iZkU1UVVKQ3duWktTWXBXNGlJaUlpSWlJaU9oL21Ld2loK0hpNGdKbloyY0FOU3ZEbWRPZktEQXdVT2hUcFZRcTJkT0lpSWlJaUlpSXlNcVlyQ0tIMHRpK1ZVNU9UZ2FyQnFhbXBsb2pMQ0lpSWlJaUlpTDZMeWFyeUtFMHBXOVZ0MjdkaEcxT0JTUWlJaUlpSWlLeUxpYXJ5S0UwdGNtNnp0MjdkMUZkWFczeHVJaUlpSWlJaUlpb0JwTlY1RkE4UER5RWJYT21BUUtBcDZjbjNOemNBQUNWbFpWSVQwKzNTbXhFUkVSRVJFUkV4R1FWT1ppbVZGWUJRUGZ1M1lYdFc3ZHVXVFFtSWlJaUlpSWlJdm9mSnF2SW9lZ25xNHFLaXFEVmFzMTZYbzhlUFlUdG16ZHZtdjA4SWlJaUlpSWlJbW9jSnF2SW9jamxjcmk2dWdJQXFxdXJjZi8rZmJPZTUrL3ZEeGNYRndDQVNxVkNWbGFXMVdJa0lpSWlJaUlpY21STVZwSEQwYSt1TXJkdmxWZ3NOcGdLZVBQbVRZdkhSVVJFUkVSRVJFUk1WcEVEYW1yZnFsNjllZ25ieWNuSkZvMkppSWlJaUlpSWlHb3dXVVVPcDZuSnFzREFRTWpsY2dCQWNYRXhsRXFseFdNaklpSWlJaUlpY25STVZwSEQ4ZkR3RUxZYms2eVNTQ1FJQ2dvUzlqa1ZrSWlJaUlpSWlNanltS3dpaDlPVW5sVTZuQXBJUkVSRVJFUkVaRjFNVnBIRDZkQ2hnN0JkWEZ3TWpVWmo5bk83ZE9rQ21Vd0dBTWpQejBkK2ZyN0Y0eU1pSWlJaUlpSnlaRXhXa2NOeGNuS0NRcUVBQUdnMEdoUVhGNXY5WEpsTWhtN2R1Z243bkFwSVJFUkVSRVJFWkZsTVZwRkRhbXFUZGNCd0tpQ1RWVVJFUkVSRVJFU1d4V1FWT2FUbTlLM3ExcTBiSkJJSkFDQW5KNmRSbFZsRVJFUkVSRVJFVkQ4bXE4Z2hOWFZGUUtCbUdtSFhybDJGZlRaYUp5SWlJaUlpSXJJY0pxdklJVFVuV1FVQVBYdjJGTFk1RlpDSWlJaUlpSWpJY3Bpc0lvZlVuR21BQU5DOWUzZUl4VFduVDJabVpwTVNYa1JFUkVSRVJFUlVGNU5WNUpBNmRPZ2diTisvZngvVjFkV05lcjZ6c3pPQ2dvS0UvZXZYcjFzc05pSWlJaUlpSWlKSHhtUVZPU1NwVklwMjdkb0JBTFJhTFlxS2lobzlSbWhvcUxCOTdkbzFpOFZHUkVSRVJFUkU1TWlZckNLSDVlWGxKV3puNStjMyt2bmR1bldEczdNekFLQ29xQWdaR1JrV2k0MklpSWlJaUlqSVVURlpSUTVMdjhsNlU1SlZFb2tFdlh2M0Z2WlpYVVZFUkVSRVJFVFVmRXhXa2NQeTlQUVV0cHVTckFLQWtKQVFZZnZHalJ0UXE5WE5qb3VJaUlpSWlJaklrVEZaUlE2cnVkTUFBY0RYMTFkWVdiQ2lvZ0twcWFtV0NJMklpSWlJaUlqSVlURlpSUTVMZnhwZ1FVRUJ0RnB0azhiUnI2NjZldlZxcytNaUlpSWlJaUlpY21STVZwSERjblYxaFl1TEN3Q2dxcW9LOSsvZmI5STQrc21xMU5SVWxKV1ZXU1ErSWlJaUlpSWlJa2ZFWkJVNU5FdjByWEp6YzRPL3Z6OEFRS1BSNE1hTkd4YUpqWWlJaUlpSWlNZ1JNVmxGRHMwU3lTckFzTHFLcXdJU0VSRVJFUkVSTlIyVFZlVFFMSldzNnRXckZ5UVNDUUFnS3lzTEJRVUZ6WTZOaUlpSWlJaUl5QkV4V1VVT1RiL0plbk9TVlhLNUhOMjdkeGYycjErLzNxeTRpSWlJaUlpSWlCd1ZrMVhrMERwMjdDaHNOeWRaQlJoT0JVeE1UR3p5Nm9KRVJFUkVSRVJFam96SktuSm83ZHExZzVPVEV3Q2d2THdjcGFXbFRSNnJXN2R1VUNnVUFJQ1NraEtrcEtSWUpFWWlJaUlpSWlJaVI4SmtGVGs4UzAwRkZJdkY2TmV2bjdCLzZkS2xac1ZGUkVSRVJFUkU1SWlZckNLSFo2a202d0RRdjM5L2lFUWlBRUJxYWlxS2lvcWFOUjRSRVJFUkVSR1JvMkd5aWh5ZUpaTlY3ZHExUTQ4ZVBZUjlWbGNSRVJFUkVSRVJOUTZUVmVUd3ZMeThoTzNtSnFzQVlNQ0FBY0oyWW1JaTFHcDFzOGNrSWlJaUlpSWljaFJNVnBIRDA2K3N5c3ZMYS9aNFhicDBFZnBnbFplWEl6azV1ZGxqRWhFUkVSRVJFVGtLSnF2STRibTV1VUVpa1FBQVZDb1ZLaXNybXozbUF3ODhJR3hmdkhpeDJlTVJFUkVSRVJFUk9Rb21xOGpoaWNWaXVMdTdDL3VXbUFvWUVoSUNtVXdHQU1qS3lrSk9UazZ6eHlRaUlpSWlJaUp5QkV4V0VjR3lUZFlCUUM2WG8wK2ZQc0krcTZ1SWlJaUlpSWlJek1Oa0ZSRXMzMlFkTUd5MG5wU1VoUEx5Y291TVMwUkVSRVJFUkdUUG1Ld2lnbUd5S2pjMzF5SmplbnQ3dzgvUER3Q2dWcXR4N2RvMWk0eExSRVJFUkVSRVpNK1lyQ0lDMExGalIyRmJxVlJhYkZ3MldpY2lJaUlpSWlKcUhDYXJpQUM0dTd0REtwVUNxRmtSMEZKVDlucjI3QWxYVjFjQVFHRmhJZTdjdVdPUmNZbUlpSWlJaUlqc0ZaTlZSQUJFSXBGQmsvVzh2RHlMakN1UlNOQ3ZYejloLzl5NWN4WVpsNGlJaUlpSWlNaGVNVmxGOUYvNlV3RXQxYmNLcUprS0tKRklBQUIzN3R4QmRuYTJ4Y1ltSWlJaUlpSWlzamRNVmhIOWx6V2FyQU9BUXFGQWFHaW9zSC82OUdtTGpVMUVSRVJFUkVSa2I1aXNJdm92L2NvcVMwMEQxQmt5WkFoRUloRUE0T2JObThqUHo3Zm8rRVJFUkVSRVJFVDJnc2txb3YreTFqUkFBT2pRb1FPQ2c0T0YvVE5uemxoMGZDSWlJaUlpSWlKN3dXUVYwWDhwRkFxNHVMZ0FBQ29ySzNILy9uMkxqajkwNkZCaCsvcjE2eFlmbjRpSWlJaUlpTWdlTUZsRnBFZS91a3FwVkZwMGJDOHZMM1R2M2gwQW9ORm9jUGJzV1l1T1QwUkVSRVJFUkdRUG1Ld2kwbU90SnVzNkR6NzRvTEI5NWNvVnFGUXFpeCtEaUlpSWlJaUlxQzFqc29wSWo3ZTN0N0J0NlNickFPRGo0NE11WGJvQUFOUnFOUzVldkdqeFl4QVJFUkVSRVJHMVpVeFdFZW14ZG1VVllOaTc2c0tGQzZpb3FMREtjWWlJaUlpSWlJamFJaWFyaVBUb0o2c0tDZ3BRWFYxdDhXTUVCZ2JDMTljWFFFMGpkMVpYRVJFUkVSRVJFZjBQazFWRWVtUXlHVHAwNkFDZ3BnbDZRVUdCVlk2ajM3dnF3b1VMcUtxcXNzcHhpSWlJaUlpSWlOb2FKcXVJYXRGZkVkQmFVd0c3ZGVzbUhLZTB0QlNKaVlsV09RNFJFUkVSRVJGUlc4TmtGVkV0K3NrcWF6UlpCd0NSU0dUUXUrclVxVk9vckt5MHlyR0lpSWlJaUlpSTJoSW1xNGhxYVluS0tnRG8zYnUzMENPcnRMUVVaOCtldGRxeGlJaUlpSWlJaU5vS0pxdUlhdEZQVmltVlNxc2RSeVFTWWVUSWtjTCsyYk5ub1ZLcHJIWThJaUlpSWlJaW9yYUF5U3FpV3R6ZDNTR1ZTZ0VBSlNVbHFLaW9zTnF4Z29LQ0VCZ1lDQUJRcTlVNGZ2eTQxWTVGUkVSRVJFUkUxQll3V1VWVWkwZ2tncWVucDdCdnphbUFBREJxMUNoaE96RXgwV3A5c29pSWlJaUlpSWphQWlhcmlJenc5dllXdG5OeWNxeDZyRTZkT2lFa0pBUUFvTlZxY2ZUb1Vhc2VqNGlJaUlpSWlLZzFZN0tLeUloT25Ub0oyOVpPVmdGQWVIZzRKQklKQUNBbEpRVnBhV2xXUHlZUkVSRVJFUkZSYThSa0ZaRVJMWjJzYXQrK1BjTEN3b1Q5bzBlUFFxdlZXdjI0UkVSRVJFUkVSSzBOazFWRVJuVHMyQkVpa1FnQWtKK2ZqNnFxS3FzZmM4aVFJWEJ4Y1FFQVpHZG5Jems1MmVySEpDSWlJaUlpSW1wdG1Ld2lNa0lta3dsTjFyVmFiWXMwUFpmTDVSZzJiSml3Zi9Ub1VWUlhWMXY5dUVSRVJFUkVSRVN0Q1pOVlJDYTBaSk4xbmY3OSs4UGQzUjBBVUZ4Y2pJc1hMN2JJY1ltSWlJaUlpSWhhQ3lhcmlFeG82YjVWQUNDUlNEQnk1RWhoLzlTcFV5Z3ZMMitSWXhNUkVSRVJFUkcxQmt4V0VabGdpMlFWQVBUczJSTitmbjRBZ1BMeWNody9mcnpGamsxRVJFUkVSRVJrYTB4V0VabWdQdzB3TnplM1JmdEhqUm8xU3RpK2VQRWlNakl5V3V6WVJFUkVSRVJFUkxiRVpCV1JDWEs1WE9nZnBkRm9rSitmMzJMSDl2WDFSZi8rL1lYOWd3Y1BzdGs2RVJFUkVSRVJPUVFtcTRqcVlZc202em9qUjQ2RVFxRUFBT1RuNStQMDZkTXRlbndpSWlJaUlpSWlXMkN5aXFnZXR1cGJCZFJVZG8wZlAxN1lQM1hxVkl0V2R4RVJFUkVSRVJIWkFwTlZSUFhRVDFabFoyZTMrUEY3OU9pQm5qMTdBcWlaaW5qdzRFRm90ZG9XajRPSWlJaUlpSWlvcFRCWlJWU1AyazNXTlJwTmk4Y3didHc0eU9WeUFFQkdSZ1l1WGJyVTRqRVFFUkVSRVJFUnRSUW1xNGpxNGVycWluYnQyZ0VBMUdvMUNnb0tXandHaFVKaHNEcmdzV1BIVUZKUzB1SnhFQkVSRVJFUkViVUVKcXVJR21ETHZsVTYvZnIxUTBCQUFBQ2dzcklTaHc0ZHNra2NSRVJFUkVSRVJOYkdaQlZSQTFwRHNnb0FKa3lZQUlsRUFnQklTVWxCY25LeXpXSWhJaUlpSWlJaXNoWW1xNGdhMEZxU1ZlN3U3aGcyYkppd0h4c2JpL0x5Y3B2RlEwUkVSRVJFUkdRTlRGWVJOYUJ6NTg3Q3RsS3B0T2xxZkVPR0RFSEhqaDBCQUNxVkN2SHg4VGFMaFlpSWlJaUlpTWdhbUt3aWFvQkNvWUJDb1FCUTB5K3FxS2pJWnJHSXhXSk1uRGdSSXBFSUFKQ1ltSWhidDI3WkxCNGlJaUlpSWlJaVMyT3lpc2dNM3Q3ZXduWldWcFlOSTZtcDlBb0xDeFAyRHh3NHdOVUJpWWlJaUlpSXlHNHdXVVZrQmg4ZkgySGIxc2txQUFnUER4Y1NhT1hsNVlpT2pyYnA5RVFpSWlJaUlpSWlTMkd5aXNnTXJTMVpKWkZJRUJFUkFabE1CZ0JJUzB2RDZkT25iUndWRVJFUkVSRVJVZk14V1VWa0J2MWtWVTVPRHRScXRRMmpxZUhoNFlHeFk4Y0srOGVQSDI4VmlUUWlJaUlpSWlLaTVtQ3lpc2dNenM3TzhQRHdBQUJvTkJvb2xVb2JSMVNqYjkrKzZOMjdOd0JBcTlWaTM3NTlLQzh2dDNGVVJFUkVSRVJFUkUzSFpCV1JtWHg5ZllYdDFsVEI5UERERDZOOSsvWUFnS0tpSXZhdklpSWlJaUlpb2phTnlTb2lNK2xQQmN6TXpMUmhKSWJrY2praUl5TWhGdGVjemlrcEtUaDU4cVNOb3lJaUlpSWlJaUpxR2lhcmlNeWtYMW5WbXBKVlFFMGliZHk0Y2NMK2lSTW5jUHYyYlJ0R1JFUkVSRVJFUk5RMFRGWVJtY25MeTB0WWZlLysvZnRRcVZRMmpzaFEvLzc5MGJkdlgyRS9Pam9haFlXRk5veUlpSWlJaUlpSXFQR1lyQ0l5azFnc1J1Zk9uWVg5N094c0cwWmozTGh4NDlDcFV5Y0FRRVZGQmZiczJZUEt5a29iUjBWRVJFUkVSRVJrUGlhcmlCcWhOVThGQkFDcFZJcnAwNmZEeGNVRkFKQ2JtNHQ5Ky9heDRUb1JFUkVSRVJHMUdVeFdFVFZDYTIyeXJxOTkrL2FZT25VcVJDSVJnSnFHNjBlT0hMRnhWRVJFUkVSRVJFVG1ZYktLcUJIMGsxWFoyZG10dG1LcFM1Y3VCZzNYejU4L2o0c1hMOW93SWlJaUlpSWlJaUx6TUZsRjFBZ0toUUx0MjdjSEFGUlZWU0V2TDgvR0VaazJZTUFBREI0OFdOaVBqWTFGU2txS0RTTWlJaUlpSWlJaWFoaVRWVVNOMU5yN1Z1a2JPWElrZXZUb0FRRFFhclhZdDI4ZmxFcWxqYU1pb3RZaUlpSUNFUkVSdUhUcGtxMURJU0lpSWlJU01GbEYxRWo2eWFxc3JDd2JSdEl3a1VpRUtWT21DS3NZVmxaVzR0ZGZmMFZoWWFHTkl5TWllNUdRa0lESXlFaXNXTEVDdTNidFFrUkVCRFp0Mm1UcnNJaW9qYXV1cnJaMUNFUkVqV2JKOTY2aW9pSWtKeWRiYkx5Mmhza3Fva1pxQzAzVzljbGtNc3lZTVVPWXZxaFNxYkJqeHc2VWxKVFlPREtpbHBPY25Jd2ZmdmdCcWFtcHRnNmwyVnJUYThuS3lzSm5uMzBHTnpjM0xGNjhHRE5uenNUQWdRT3hhOWN1SEQxNjFOYmhVVE9scEtUZ25YZmV3YTFidDJ3ZENobVJuWjJOUllzVzFibXRvUzl6eE1URVlQWHExWTJLUjZWU05mcExyVlliSGV2eTVjdVlPM2N1VHA4KzNhZ1lhc2V6YU5FaXhNZkgxN2t2S2lvSzY5YXRhL0xZT21WbFpkaXlaWXZaYlNHU2twS3dmUGx5WEx0MnJjNTlwYVdsZVBYVlYzSHMyTEY2eDJpb1gycGhZU0hlZmZkZFhMOSszYXlZYWp0Nzlpd2VmZlJScEthbW9xcXFDdSs5OXg1MjdkclY2dnEweHNURVlQNzgrV1kvZnUvZXZWaXpabzBWSTJwN3Rtelpnb2lJaUVZOXh4SS93L1pzdzRZTldMNThlWVBuaTBhandhcFZxeEFiRzF2djQ0NGRPNGJGaXhkYk1NSzJSV3JyQUlqYW1rNmRPa0Vpa2FDNnVocjUrZm1vcUtpQVhDNjNkVmoxVWlnVWVQVFJSN0Y5KzNhVWxwYmkvdjM3K09XWFgvRDQ0NC9EMWRYVjF1RVJXWjN1Ri8zQWdRTnRIRW56dGFiWHNuYnRXcFNWbFdIKy9QbENRbnpCZ2dWWXNHQUIxcTlmajBHREJrR2hVTmc0U21xcUV5ZE80UHo1ODNqdHRkZk1mazVFUkFSQ1EwUHg2YWVmTnVveDVsNHc3ZDI3dDg1elJvOGVqZGRmZjczZTUyM2R1aFUvL3Zoam5USE1qVGt0TFEwdnZmU1NXVEVhb3p0bVl5OE1hd3NJQ01EbXpac0IxRlJMMzc1OTIrRCs1NTkvM3V4WTZxTldxM0hnd0FFTUdqUUlZOGVPTlN1MjJiTm5tL1U0ZlV1V0xNSEVpUlByM042clZ5K0l4V0tzWGJzV1gzMzFGWnljbklUNzR1TGk4TWtubjlSNWpsZ3N4cDQ5ZTRUOVM1Y3U0ZmIvWisrK3c1cTY5eitBdndPRXFjZ1FaSW9UY0N0cTNWWHIzcXUydGxacnJkZFZlNTAvVzFlWG8xNXM2N1VPbkZWYnRXNXJFV2RWRUNlQ0Exd0lxSUFNWllOaFp2eis0TW01aElRUUVBemcrL1U4UEUvR3lja25KRGs1NTNNKzM4LzN5Uk9WaW5nQXlNM054WjkvL29rZVBYb2dMUzFOYlQxV1ZsWVFpVVNReStXSWk0dlRHTGVycXl1QXdnUEovZnYzWStEQWdUcTkzblBuemlFeU1oSk9UazVxOXdVRkJTRXlNaExXMXRZbFBqNHBLUWxMbHk3RjVNbVQwYWxUSndCQWNuS3l5akxKeWNrSUNncENseTVkVUxkdVhaWDdEQXdNWUdOam96VkdtVXlHM054Y3lPVnlpTVZpZE96WUVkdTJiY1BseTVleGJOa3lXRnBhNnZSYUs5dXJWNi93L1Bsem5aY1hpOFU0YytZTVdyVnFoZmZlZTYvVTVkL1V0dXgxdG4xS3hzYkdjSEp5UXMrZVBURjY5R2lJeFdLZDFsa2VyL3NaQnZRYmYybHhsZmFlbDhiRHd3TW5UcHpBcVZPbnRMNjNJcEVJdHJhMjhQYjJSa3hNRENaT25GanU1NnpKbUt3aUtpTkRRMFBZMmRrSlF3QVRFeFBoNXVhbTU2aEtaMjF0alZHalJ1SHc0Y1BJeTh0RGVubzZqaDA3aHZmZmY3L0tKOXVJcU9vSkNRbkI3ZHUzNGVEZ2dMNTkrd3EzdTdxNm9sZXZYcmh3NFFJT0hUcUVTWk1tNlM5STBvbEVJa0ZxYXFyYTdZR0JnV2pXckpsUUJhT0pqWTFOaFNRa2kxZEliTjI2RlE0T0RoZytmSGlwajcxNjlTclMwOU5oWldXbDhYNlpUSVpUcDA2OWRvd0F5anpFOWNXTEYvam1tMjkwZXZ6Qmd3Y1JHQmlJZGV2V3djQkE4K0FIWFE3aXRtelpJaVJUaWlxZWNFdElTQ2l4c3NuVDB4TU9EZzRJRHc4WGVsOXFVdng1SmsrZWpENTkrcFFhSXdDTUh6OWU1WHJ4ejJIWHJsMlJtWmxaWWpWWTBmL2w3Ny8vanV2WHI2dmNmL3YyYmJpNHVLQkpreVlxdC8vNTU1OUlUVTNGOGVQSGNmejRjYlgxN3QrL0g1YVdsc2pJeUNneFFhbE1IRnk4ZUJFOWUvYUVyYTJ0bGxkYUtDY25CeGN2WGtUZnZuMVJwMDRkdGZzdlhyd0lCd2NIdUxtNXFYM2Z6TXpNaEVTVG82TWpWcTVjaVcrLy9SYnQyN2N2OFNCWFV4V1JsWlVWOXUzYlYycXNSU2tQNEM5Y3VDQ2NsS2hvSlIzVWk4VmlqZStSTmdFQkFScHZOelkyaHEydExXN2V2QWxEUTBPTnkvVHMyYk5NejZWSldiZGw1ZDMyRlYwbU16TVR3Y0hCMkwxN04wSkNRckJxMVNvWUdWWDhZWDVGZklZck0vNjllL2NpTFMxTnJlTDBUWHJ2dmZkdzh1UkpaR1JrYUYxT0pCSmg4dVRKc0xXMXhkYXRXMkZzYkl4eDQ4YTlvU2lyRHlhcmlNckIwZEd4MmlXckFNRE96ZzRqUjQ3RTBhTkhVVkJRZ0tTa0pQejExMThZTldxVXlsbExxdDRVQ2dWRUlwRyt3NkFhN3NpUkl3QUtEektLNy9nUEh6NGNGeTVjZ0orZkg4YU5Hd2RUVTFOOWhFZzZ1bnIxcXRZaFg5b3Fpa3FxakNtcmtTTkhxbHpmdW5VcmJHeHMxRzR2enNuSkNmSHg4VGgxNmhRKyt1Z2pqY3RjdlhvVktTa3BjSFIwZk8zaCs4V1RNd3FGQWprNU9ScXJsT1Z5ZWFtUEx5b2xKUVhObWpVcmRaOGlPVGtaT1RrNVFoSW5OalpXWmQwU2lRU1ptWmxxanl0KzhMaG8wU0s4ZlBsUzYzT1ZsTkJSS2w2bFpXNXVYbXBWUlVsSytod1dIMUw4MVZkZkFmamY2ODNKeWNHdFc3ZFVaa0JXS0JTNGR1MGFSbzBhSlNUcFRwNDhpWHYzN3VISWtTT3dzN1BEK3ZYcmhTcWhuSndjekprekIvWHExUk1TTXRiVzFtcXY3OXk1YzBLTUNRa0p1SFBuRGhRS0JTNWN1S0R4TlkwYk53NFRKMDVVU2NhY1BIbFNaYjBuVDU1RWNuSXlRa0pDSUpmTE5WYW8vZkxMTC9EMDlJU2hvU0VXTFZxRWhRc1hZcytlUFdqWHJoMzI3ZHVua25STVRrN0d2SG56TUh2MmJKWC9DUUNoMGtxWGFoNU5CL3lIRHg4R1VEaktZTmV1WGFXdVExZks5N1Nvd01CQWhJV0ZsWGxkbXFydWlnb0lDQ2d4b1ZVUnlhcXlic3ZLdSswcnZzeUVDUk93ZHUxYS9QUFBQL2pubjMrRWFyKzh2RHhrWjJkclhFZE9UZzRBYUt3d0JBcS96OG9UMmhYMUdTNXIvR1d4ZCs5ZU5HL2V2TXlQS3l0ZHZqOFBIejdFSDMvOG9mRStDd3NMSERwMENBQXdZc1FJMk5uWkNkWHlKYTI3K08xRjExR1RNVmxGVkE2T2pvNjRmZnMyZ0tyZlpMMDRSMGRIREJzMkRNZVBINGRNSmtOQ1FnTCsrdXN2akJneGdoVlcxWXp5aDJ2MTZ0WEl5Y25COXUzYkVSOGZqNDgvL2xqbGpIVmVYaDZPSGoyS1M1Y3VJU0VoQVdLeEdJMGJOOGJ3NGNQUnRXdFhqZXVXU0NRNGV2UW9ybDY5aXNURVJJaEVJcmk3dTJQY3VIRXdNREFRaHR4b0drNmpqS2wxNjlaYVl5NStmMW5qZlBueUpRNGVQSWlRa0JDa3BLUkFMQmJEMWRVVkkwZU9GSWF0RlA5eEx6cFVxR2pzdXF5ckpFVmZrNnVySzM3Ly9YZmN1SEVEcjE2OWdyMjlQWHIzN28yeFk4ZXFKWVR6OC9OeDl1eFpYTDU4R2MrZVBZTkVJa0h0MnJYUnBrMGJqQjgvSGk0dUxocWZwN1RYQWhRZXFGMitmQm5uejUvSDQ4ZVBrWldWQlRNek16UnExQWlmZlBJSldyWnNxZlk2WHJ4NGdWMjdkaUVrSkFSNWVYbHdkWFhGMkxGak5lNjhKeVVsNGU3ZHV4Q0pST2pkdTdmYS9lN3U3bkIyZGtaY1hCeXVYcjJxMDVBTDBqOWRob2NWOWJwRDJpcEMzYnAxWVdSa2hOT25UK1BERHovVVdKSGs2K3NMUjBkSE9EZzR2SGF5eXMvUER5OWV2TURreVpNQkFIZnUzTUVQUC95QTNidDN3OXpjWEtnR2lJeU14RGZmZklQLys3Ly8wN2dlWllLcHFJaUlDUFR0MjFmamZjRC9rak1iTm14QVVGQ1FjTHN5bWFoOC94WXVYS2p4aEVYeEhpcWFrZzM1K2ZrYVQxNXBxMXdyYXNPR0RlWHVCZFd2WHo5WVdWa2hNVEVSdzRZTlU3bHYyN1p0Y0hkM1I4K2VQZFVTRFdmUG5rVk9UbzVLc3ZMKy9mdElTVWxCaHc0ZGhOc1NFeE94YXRVcURCZ3dBQ2twS2ZqbW0yK3dmUGx5R0JrWjRmdnZ2NGVCZ1FHKyt1b3JuVS8yK1ByNm9uSGp4bXJ2OGF4WnMvREJCeC9nM1hmZlZhaysrZUNERDlDdFd6ZmgrcFVyVjNEdzRFRUF3TEZqeDFDN2RtMnNYcjFhNVRPY2xwYUdyNy8rV3FYS3hNVEVCTXVYTDRlNXVUa01EQXl3YU5FaVJFZEhxOFducWJKSytSblJWdUVYRmhhR0RSczJZTm15WldxL1Ewb1ZYYlh6emp2dklDTWpRNlV2N0sxYnQrRGk0b0xMbHk5ajFhcFZKVDVXdVIzYXUzZXZrQ2lkTkdrU1B2amdnd3FOc2FvVGlVUVlOMjRjL3Zubkg5eTZkVXRJOXB3NmRVb1lPbHlTNGxXT1NsT25UbFZKS0ZYVVo3Z3M4VmRGeGI4L2taR1JXTE5tRGViT25hdVNrQ3VKb2FFaDB0UFQ4ZUxGQzNoNGVLanM0eFpmOTZWTGw3QjM3MTYxMjB1cURxeHBtS3dpS29maVRkYXJXeVZML2ZyMU1XVElFUGo2K2tLaFVDQStQaDVIang3RnFGR2pXQUZSRFQxOStoUTdkdXlBc2JHeFdvbCtjbkl5bGl4Wmd0allXR0Y4ZkhaMk5rSkRReEVhR2lxYzlTMHFQajRlaXhjdkZzNjQxNnBWQ3lZbUpnZ0xDME5ZV0poT3czTEtxcXh4aG9lSFk4bVNKY2pPem9haG9TR3NyYTJSbloyTng0OGY0L3IxNjBLQ1NkbXJSSG1BYW10cnEzWWdwdXU2U3BPYW1vcWZmLzRaeWNuSnNMR3hnVmdzUm54OFBQYnUzWXV3c0RDc1dMRkNaV2R0K2ZMbENBa0pBUURVcmwwYk5qWTJTRTVPUmtCQUFJS0RnN0YrL1hxVmJZMHVyd1VvUEZPNmF0VXFZZDNHeHNhd3NiRkJWbFlXUWtORGNmZnVYYlZrVlVKQ0FuNzg4VWRrWjJlalRwMDZrRWdrZVBMa2lYQ0d1bmpDNnNhTkcxQW9GR2pVcUZHSncxODZkT2lBdUxnNDNMaHhnOGtxcWpReW1ReERoZ3lCajQ4UGJ0eTRnUzVkdXFqYy8vVHBVOXk3ZHc5VHBreFJHeVpXSG01dWJ2RHg4VUdYTGwzUXJGa3puRDE3RmkxYnRzU2xReDBkWEFBQUlBQkpSRUZVUzVjUUVCQUFiMjl2aUVRaW5EeDVFdmIyOW1vOWc1UktxbGJUVnNta1REUjg5OTEzQUtCU01WVFV4bzBiZFJvR1dKeS92eisyYnQyS0gzLzhVYVc2S3kwdERWT25Ua1hQbmoweGZmcDByUWVkNDhlUHg3dnZ2bHZpL1VVdFhyeFliWi9EeE1RRW16ZHZocVdscGJEZHVYSGpCbzRkTzRZVksxYW9yVU11bCtQNDhlUG8wcVVMUER3OGhOdFBuejROQUNyN1pubDVlV2pidGkybVQ1OE9xVlNLNzcvL0huUG16SUd4c1RIRVlqRldyMTZ0ODVEV3pNeE1uRDU5R25aMmRpci82MWV2WHFHZ29BQU5HelpVZXcvczdlM1J0R2xUNGJweWhxL1UxRlNjT25VS1k4ZU9WYXVxVXc3N0ZJdkZrTXZseU12TEU2NHIzd2NmSHgrVng3eDQ4UUtmZmZZWmxpMWJwdlo5VUhKMWRVVmVYaDRPSERpQUR6LzhVT1ZrcGZJM1JpUVNxYjJHZ0lBQXRHdlhyc0w3VnUzYXRRdDM3dHpCK3ZYcmhkKzFwMCtmd3RQVEUrM2J0OWVZWEx0NDhTTDI3OTh2M0tkcFdGcFJUNTQ4UVVCQWdGcGZ0M3YzN3NITnphM1NoamkrU2ZiMjlnQ2dzYkpTVXhYT3dZTUhjZWpRSVkzM2FhcU9ldDNQY0huaUR3Z0l3T25UcHhFWkdZbTh2RHc0T1RuaGd3OCtVTm12S0hyaTVNR0RCOEwxNHR0R2YzOS9uRHg1RWsrZVBJRlVLb1dEZ3dNbVQ1Nk1kOTU1UjJXNXhNUkUrUGo0SUN3c0RNYkd4dWpWcXhlbVRKa2lmT2VLZnkrVWZlTmNYRnkwVnM4V3RYWHJWcHc0Y1FKVHAwN0YwS0ZEaGR1TFAxNlpnTlYxdlRVTmsxVkU1V0JwYVlsYXRXcmgxYXRYeU0zTlJYSnlNdXpzN1BRZFZwazBhdFFJUTRZTXdjbVRKeUdYeS9IaXhRc2NQbndZbzBlUFp0UDFhdWJJa1NNWVBIaXc4RU9xL0pHWHlXUllzV0lGWW1OajBhNWRPOHllUFJ2Mjl2WlFLQlE0Zi80ODFxMWJoLzM3OThQTHkwdElYa2lsVXF4WXNRSXZYNzZFazVNVDVzNmRpeFl0V2dBby9ESGV2SGx6bWZ0SGxLWThjVzdldkJuWjJkbm8yTEVqNXMrZkwrdzRQM255UkdXV3ZCMDdkZ0Q0MzQ3TS8vM2YvNmxWZE9tNnJ0SnMyN1lOOWV2WGg3ZTNOK3JWcXdlWlRJWVRKMDVnNjlhdENBME5oYSt2TDBhTkdpVXNMNVZLTVdiTUdBd2FORWhvVkJvYkc0dkZpeGNqSlNVRisvZnZWMmxzcmN0ckFRQnZiMitFaElUQXdzSUMwNmRQeDd2dnZpc2M2Tnk5ZTFkajc2RWRPM2FnUzVjdW1ENTlPc3pNekpDUWtJQWxTNVlnTVRFUmUvZnVWVXRXUFhqd0FBQzBua0gwOVBURThlUEhoV1dwK3BCS3BWb3JrRXJiYVM0b0tOQjUxcm5YcFZBbzBLZFBIK3phdFFzblRweFFPemozOWZXRnNiRXgrdlhyaDZ0WHI3NzI4N1ZzMlJKOSt2VEJyNy8raXUrKyt3NVhybHpCNHNXTDBiaHhZL3oyMjI4NGMrWU1PbmZ1akFzWExwVGFtSDdHakJrcUZVUUtoUUlGQlFVUWk4VXFTUlpmWDErMWhFUnhVVkZSUW0rcDhqU0N2M0RoQXRhdVhZdXVYYnRxUEZqNjhzc3Y4Y3N2dnlBbUpnWkxsaXdwTVRGZ1ptWldhdEpBYWVQR2pRQlVxN2xhdDI2TjRjT0hJeXdzREQxNzlrUjZlanJXclZ1SFljT0d3Y3ZMUzIwZGdZR0JTRTVPeHZMbHk0WGJNakl5Tk00QTZPYm1ob1VMRndyUDJiUnBVNFNHaGdJb3JPeUpqbzVHcTFhdGREcjVlT0RBQVloRUlzVEZ4YW5FcjJ6SVh2UkVRMmxPblRvRlkyTmpqQmd4UXUwK21Vd0dvTENTNmNhTkd5cXY4K1RKazVnMWE1WmFrMzJsb3NzV3BUeUFqNCtQeDdGangvRDQ4V044OTkxM2FrbklRNGNPb1hQbnpzTDFTNWN1d2R2Ykd6MTc5aFQranhWbC9QanhDQXdNeFBidDJ6Rno1a3prNU9UZzJiTm5HRDE2Tk16TXpHQm5ad2VwVklwYXRXb0pqeW50SVA2ZmYvN0IzYnQzTVgvK2ZBQ0Y3ODJoUTRjd1lNQUE0VGRYS3BYaW0yKytRZGV1WGJGZ3dRSzFkYnpKYlZsRlVBN24wM1FTU1ZNaVZ2bTVmZDIrZzdwK2hrdFRQUDc4L0h4NGUzdWpiZHUyR0RWcUZCUUtCVTZmUG8yZmZ2b0pOalkyd3RBNVpkOHZiZjIrZnYzMVY1dytmUnF1cnE0WVBudzR6TXpNOFBqeFkwUkZSYWtrcXlRU0NaWXVYUW92THk5NGVucmkzTGx6K1B2dnYyRnBhWW1QUC81WVk5eks0WlJsT2VFL2VmSmtTQ1FTYk5xMENVK2VQTUVYWDN6eDFsUkxsUVdUVlVUbDVPTGlJa3dML1B6NTgycVhyQUtBSmsyYVlOaXdZVGh4NGdSa01obVNrNU54K1BCaGpCa3poak40VlNQbTV1YVlObTJhc0lPdFRMWmN2SGdSang4L2hxdXJLNzc5OWx0aHAwUWtFcUZ2Mzc2SWlJaUFyNjh2L1B6OGhDVFF4WXNYOGV6Wk01aWFtbUxseXBXb1Y2K2U4RHgxNjliRm9rV0xNSC8rZkR4Ky9MakM0aTlQbkZGUlVRQ0FZY09HcVp6aGJkU29FUm8xYWxTbTU2K29kWm1ZbU9DNzc3NFR6bEFiR2hwaXhJZ1JpSXVMdzRrVEozRGl4QW1WWk5YWFgzK3RkbERuNnVxSzBhTkhZOXUyYmJoejUwNlpYZ2RRT0JQUGpSczNZR2hvaU9YTGw2c2trd3dNRE5DdVhUdU5qM053Y01DY09YT0V6NUNqb3lNbVRacUUxYXRYNC9uejUwaE5UVldaUVNvbUpnWkFZWlZtU1pUM3BhU2tRQ0tSY0p0U2pTUWtKR2hOZUpRMlhEQWlJa0tuV2VrcWlybTV1ZERVTmo0K1hqZ1FsVWdrUWdQc2lxeWErT3l6enpCbHloUXNXclFJRGc0TzZOU3BrekNFWmVmT25RZ1BENGV0clMxNjlPaUIrUGg0bmRjYkhoNk9lZlBtWWQyNmRTclZDNlh4OGZHQm41OGZUcHc0Z1VhTkdtSG16SmthRDFaVFVsS3dhZE1tdGRzUEh6Nk1uVHQzb25mdjN2ajg4ODgxRHFWMGRuYkdpaFVyc0dMRkNzeVpNd2MvL1BDRHhpVEI5dTNic1gzN2RwMWpCNENKRXlkaTNMaHhhc05LaTM3T2ZIMTk0ZXZyQzBDMWwxSjZlanJrY2puQ3dzTGc3T3dNb0hBNGtwV1ZGWktTa2xUV0o1UEpjUC8rZmZqNys4UGYzeCt1cnE1WXZYbzFqSXlNOE9lZmYyTFJva1dvWGJzMldyZHVqVkdqUnFGWnMyWWxEbldOam83RzVNbVRzWG56WmtSR1JncDljcDQrZlFwRFE4TVNoODlwOHZISEg2Tjc5KzQ0ZVBBZzJyWnRxekxUcS9KQVh5d1dvMlhMbGxpelpnMlNrcExnN2UwTkFGaXhZa1dKVGZKTDA3QmhReXhZc0FDclZxM0MrdlhyTVhmdVhKWDdIejU4aU92WHI2Tno1ODRJRGc3R3p6Ly9EQThQRDN6eHhSZmxlajV0TEMwdDhjVVhYMkRWcWxYbzNMa3pjbkp5SUpmTGhRVGxva1dMWUdkbmg4V0xGK3U4enB5Y0hGeTRjQUdmZi80NXJLeXNoUGZvenAwN3dqYmkwYU5IeU0zTlZSa3VXdFNiM3BhOUx1VkVFaVcxZUtnc3VuNkdTMU04ZmtORFEvejAwMDlvMXF5WnNFeTdkdTJ3WU1FQ25EOS9YbmdlNVZERmt2cDlLYXV6dW5YcmhxKysra29sY1ZiOCt4TWRIWTJ2di81YXFCQlZiaGNEQWdKS1RGWXBlNEtWOXQzbzI3Y3Y1czJiQjZBd2VUZDM3bHpZMnRvaUlTR2h4RWsxM25aTVZoR1ZVL0ZrVlVrSGdWVmR3NFlOTVdMRUNQajYrcUtnb0FDcHFhazRkT2dRUm8wYXBmUFpVZEt2WHIxNmFUd1Q3Ty92RDZDd2VhT200V0x0MnJXRHI2K3ZTdVdMOG16MGUrKzlwNUtvVWpJME5NU1FJVU1xTkZsVm5qaXRyYTJSbEpTRWdJQUFlSGw1dmRhUGZFV3RhL0Rnd1JyN3Z2WHYzeDhuVHB4QVFrS0NTdEpIMC9kTG9WQUlaNHMxemM1V21uUG56Z0VvSExhblM5K0VvakVXL3d3VnJkcEtTa3BTU1ZZcER3SkxHdUpVL0w3azVHUW1xNnFoNGttcGdJQ0FVcHNYQTRWSlYyMnpRSlpVOGZFNmhnNGRDajgvUC9qNStlRmYvL29YZ01KZVJubDVlU3BETENxQ2xaVVZQdnJvSSt6WXNRT3paczBTdmp1alJvM0NtVE5uY09iTUdjeWRPN2RTejVLbnBhWGg0c1dMQUFxSHljMmJOdyt4c2JGQ28rcjgvSHkxeDlTdVhSdGZmZlVWWW1OaklSYUxZV1ZsaGZYcjErUGl4WXNZTldvVW1qZHZqcWxUcDJMbnpwMHFGU3labVpsWXNHQUJoZzhmampWcjFtREpraVdZTjI4ZXZ2LytleUVCb095SE5YWHExRElOKzUwNGNhS3czZGQxcGtYbENRWUFRaVhIK3ZYclViZHVYYlJ1M1JxK3ZyNllNbVVLMXE5ZnIvSzQ4K2ZQNDlkZmYwWDc5dTJ4Wk1rU3RHL2ZIbkZ4Y2RpNWN5ZG16SmdCSXlNakJBWUc0dGF0VzhKd0pLQ3cvNUd5WXUvYXRXdll0V3NYRmk1Y2lGcTFhdUhVcVZPNGMrZU84SDk0OE9BQjNOemNOUDZXcGFXbHFmUWpVMWFSS0lmYlJVUkV3TS9QRDJ2WHJoV1NYY29EYWJGWWpOcTFhNk5GaXhZcTY3Q3lza0pvYUtoS0Q4T1NhSm9Nb1Z1M2J2amdndzl3K1BCaERCOCtYR1htUjFkWFYvajQrQ0FuSndkcjE2NkZwNmNudnYvK2U1aVptWlg2WE9YUnJWczNkT3ZXRFd2WHJrWDkrdlhSc21WTDRRVFNzR0hEOE5OUFArSHExYXRhRXpIS3o2R0JnUUU2ZHV3b0RBOGVNR0FBYkcxdFVhOWVQZHkvZjE5SVF0NjZkUXNHQmdZbEpxdjBzUzNUbGJMcVM2RlFDTnNEUHo4L2RPblNSYVd2VkVWNjNjOXdXZU0zTkRSVVNWUXAyelVBVUV0R2EzUHk1RWtZR1JuaHl5Ky9WS3Z3S243ZDF0WldaU2l6ZzRNRFhGeGN0RllicDZhbVFpUVNZZE9tVFNYdVE4NmVQVnZqeUpXSkV5Y0s3V1MwOVlIVWRGL1I1RmROeFdRVlVUa1ZQV3NXSHg5ZjdmcFdGVlcvZm4yTUhEa1N4NDhmUjM1K1B0TFQwM0hnd0FFTUh6NjhUS1hzcEI4TkdqVFFlSHRrWkNTQXdtbTZsVE8zRmFVOG1FbFBUeGR1VXg0RWFHckFyYVFwaWZVNnloUG4yTEZqc1duVEpxR0IrTWlSSTlHN2QrOXk5VnlycUhVMWJOaFE0KzFGcTQrVS9heVU3dDI3aDZDZ0lFUkhSeU1oSVFHSmlZbkNqbDE1enBZckUraWFoc3RvbzZ4SUtLcG9sVm54QTE5bHlidTJnNWFpOTVVMEV4SFZUTFZyMXk2eFYwNWxjWE56UTZ0V3JYRHUzRGw4K3VtbkVJdkZPSEhpQkR3OFBNcFVwYVFyNVhDdnUzZnZDZ2NSWXJFWW5wNmVTRWhJS0ZObGpaTHllMVhhN0x6cjE2L0gyYk5uaGV2S2FjL0wwdkRleGNVRkV5Wk1RR0JnSUw3NDRnc01HVEpFR0NLOGQrOWVsY3E2QXdjT1FDNlhZK2pRb2JDenM4TlBQLzJFNzcvL1h1WGdNemMzRjBCaEV0N1MwckxVaWpKbFpVdEJRWUh3ZW5YdHlWSjgyTnVJRVNQdzhPRkRiTnEwQ1R0MjdFQ25UcDNRdjM5L3RXUlZ2Mzc5MExGalIxaGJXeU10TFExYnRteUJuNThmT25mdURGTlRVMWhiVzJQTW1ERVlNMmFNeXVPc3JhMkYyTEt6c3pGMDZGQmgrOWl1WFR0Y3ZYb1ZIMy84TVJRS0JVSkNRa3JzYzdoMzcxN3MzYnRYNDMzS2lVdG16NTZONzcvL0h2Lzk3MzloWVdHQmdvSUNBTHBWcGF4WnM2YkVFd2phcW9NbVRweUlybDI3b25IanhraFBUeGVTb0o5KytpbldyRm1ETld2V29GT25UbGkwYUZHbHp4dzljK1pNVEpzMkRiZHYzMVlabHZmZWUrL0J6ODhQVzdac1FmdjI3VXVjRUVqNVcyVmlZZ0lIQndlNHVyb0t5U3FnY1BLUGh3OGZDc3NIQndlalpjdVdLc25ab3ZTeExkTlY4YW92RXhNVGpCMDdGcDk4OG9uRzVUVk4zSkNSa1ZIaWZacFU1R2RZMS9qOS9mMXg3dHc1UkVWRnFmU3lLc3MrVWxSVUZPclhyNjlUcjdXaWlXcWxXclZxYVgyK21KZ1kxSzFidDhTWlhCVUtCZkx5OGpTZXRFdE1URVJPVGc0YU5teW9sckEvY3VRSXpwNDlpeVZMbG1pc1pIOGJUZ0l5V1VWVVRsWldWckN3c0lCRUlrRk9UZzVTVTFOTGJEUmNIVGc3TzJQTW1ERTRkdXdZY25OemtaMmRqY09IRDJQUW9FRXFaOXFvNmltcHg1anl3Q01sSlVYcjQ1VTdFZ0NRbFpVRm9QUkdwUldwUEhFT0hUb1VWbFpXK08yMzN4QWJHNHYxNjlmanQ5OSt3NGNmZm9qUm8wZVhxVHFxb3RaVjBzRkUwY2NyeStIejh2S3djdVZLQkFjSEF5amM0WEJ5Y2tMWHJsMGhFb2xLbkZhN05Nb2R6N0pPSGErcEFxUm8zTVZuRVN0K1haT2l5WHRkbGlkNlhVT0hEc1dQUC82SWdJQUEyTmpZSUNFaFFXV0d1SXJ5NU1rVG5EbHpCZ01IRHNUcDA2Y3hlUEJndEduVEJ1SGg0ZkQzOTRlZG5SMjJiTm1DdFd2WGxtbTl5bXJLMHJhL0JnWUdtRFJwRXBvM2I0NzU4K2NMQ1lTVEowL2l5cFVyYU5XcWxYQlFObmp3WUd6WnNxWEVSSkNIaDRkd2NHWmhZWUh4NDhkaisvYnQ2TkdqQjVvM2I0Nm5UNS9DMTljWDc3Ly92dER1d043ZUhoczJiRkQ1amlzckxKU3hUNWt5UmV0ck9IbnlKS1JTS1JRS2hjcTJzN1NFVzBsRFVFZVBIbzA1YytZZ01qSVM4K2ZQMTdoTkU0bEVpSWlJd01XTEYzSGx5aFUwYmRvVUsxZXVSS3RXclhEOCtIR2NQMzhlM3Q3ZVdrOVVlSGg0cURSeTc5YXRHNDRjT1lMSGp4OGpNek1UYVdscDZONjl1OGJIenBvMVMrWDFuVHg1VW1YbXhOcTFhK1BycjcvRy9QbnpzWGJ0V2l4ZHVyVEVxaFJOVEUxTnkxWDFKQktKVUw5K2ZSdzRjQUNIRGgwU1RpNG9tMC83K1BqQTNkMjkwaE5WUU9HK3RaZVhGd0lDQXRTZTcvUFBQOGVDQlF1RXo2TW15bVNHY3Rodmh3NGRjT3JVS2FFWFhJTUdEUkFZR0lqTXpFeklaREpFUlVVSmxaalZqYkxxU3lRU3dkTFNFazJhTk5INkhta2IycTFybjd1Sy9BenJFditCQXdld2UvZHVkTzdjR1RObnpvU0xpd3NjSFIzVkVzcWx5Yy9QMTNsZlRsUGhnYlppQklWQ2diQ3dNSzNWN0RrNU9WQW9GQnFUb3FkUG44YlJvMGR4NE1BQmxlMTBVbElTL1AzOTBiZHZYNkhTckRvWFJwUVhrMVZFcjhIWjJWa1lEdlg4K2ZOcW5hd0NDaXRtUHZ6d1F4dzdkZ3labVptUVNxWHc5ZlhGdSsrK1crWktEZEkvVTFOVFNDUVNMRisrSE8zYnQ5ZnBNVVpHUnBCS3BScUhrQ2dWVFJxVlJGTnlRcG1vcVlnNEFhQjc5KzdvMnJVcnJsKy9qci8rK2d2Mzd0M0RiNy85aHBpWW1ES1hSVmZrdW9vcldoR21QSURjdFdzWGdvT0Q0ZWpvaUFVTEZzRFQwMVBZQVFrTkRTMTNza29zRmtNcWxWWjZKWlB5UFZQT1RLV0pzdEpDdVR4VlA4WFB0cGRuYU9xYjFMVnJWOWphMnVMY3VYT3d0YldGcGFXbHpqUFQ2VXFoVUdEanhvMW8yN1l0L3YzdmZ5TXhNUkZidG16QnVuWHJzSEhqUm5oNWVXSHk1TW1ZTldzV3pwMDdwektFcFRSMzc5NkZqWTBOckt5c3RDNm43SXRTL1AzSnpNekV5cFVyc1hYclZwVUtBb2xFb2xLUllHeHNMSHduaTFjUkRCOCtISUdCZ2ZqeHh4L3h3dzgvWVBYcTFYQjJkc2E0Y2VOVWxpdCt3UFQ4K1hNQXFvM0ZOU1hKaXM1SXFQd3RLVjRsODhNUFA2aFY4TDU0OFFMZmZQT04ydjlDU1ZrZG1wS1NvcldTTGpvNkdpS1JDRC8rK0NOYXRHaUJxS2dvTEZ5NEVFK2VQTUgwNmRQTHZLM3k5UFJFbzBhTnNHL2ZQa2drRWpSczJMQk03M2x4N3U3dW1ESmxDa3hOVGFGUUtJVGZZbDBTUlY5KytXV1puMDhxbGVMczJiUFl0MjhmMHRMUzBLZFBIN2k3dXd1OXpZWU5HNGFIRHgvaWp6LytnSW1KQ1VhUEhsM201eWlMSjArZUlEQXdFSmFXbHRpMGFSTmF0MjR0ZkphYk4yK09wVXVYcXMzY1ZsUmlZaUtBLzFXQXQyN2RHc2VPSGNQOSsvZlJ0bTFib1FJNk1qSlNHSUwycHZzN1ZSUmRxNzVzYkd6ZzRlR2hNWG11ckpUU2xBU2VPM2V1U2lXNHJuVDlET3NTLy9IangyRnZiNDlseTVZSjJ4eE5NeDJXeHNIQkFiR3hzY2pOemEzdy9aR3dzREFrSlNXcHpheGQxS3RYcndCQVkrL0VhOWV1d2N2TFN5M1J2SEhqUnBpYm13dkoxUGo0ZUh6MzNYZFlzR0FCM04zZEsvQVZWRzNzNUVYMEdvcVcrU3QzMUtvN2EydHJqQnMzVG1XSDg5S2xTL0QzOTJkMVJEV2pIR1lSSFIydDgyT1VCeTdLb1htYWFMdFArV09yclBBcHFxUVpkY29UcDVLQmdRRzZkdTBLYjI5dnpKZ3hBMERoREVBdlg3NTg0K3RTVGwxY25ITElnWW1KQ1J3ZEhRSDhyemZZaEFrVDBLeFpNNVVEdjlkSkNDaTNTWlU5QTU5eUI3YWsxMXo4UG0yOXJhanFtalp0bXNyZnRtM2I5QjJTVm9hR2hoZzRjQ0R1MzcrUGE5ZXVvWC8vL2hWZURYTDgrSEZFUlVWaCt2VHBBQXFyUFV4TlRiRmx5eGJFeHNaaTVzeVphTml3SWZyMzc0OWR1M1lKUS90S2s1U1VoRXVYTGlFbkp3ZDc5dXpSdUEwdFRWeGNITVJpc2JDZFVabzNieDdHalJzbi9PM2V2YnZFZFJnWUdHRFJva1VBQ3Fzb01qSXlzR3pac2xML2ovZnYzNGVGaFlYS2M4dmxjc2hrTXBVL3VWd3UzRjkweUZaUjllclZnNnVycThwZmFjUFBsY01PUzJ1a1AzYnNXQ3hjdUJBR0JnWll2bnc1WnMrZWpYcjE2bUhyMXEzbzNMa3p2TDI5aFdGd21xU2twR0RqeG8wcXM2cE9talFKUVVGQnVILy9Qajc5OUZPdHo2K0xFU05HWU1DQUFSQ0pSTWpMeTFPYkhiS29vdnRsbXpkdnhwRWpSelQrRlNlVHlYRHUzRGxNblRvVkd6WnNRT1BHamJGcDB5Yk1temRQTFlFNWQrNWN0R3ZYRHR1M2I4ZW1UWnQwT21GVkhnVUZCZmo1NTUvaDdPeU1YMzc1QmJtNXVjS01rVXBkdTNiVk9xdGNWRlNVVUNrR0FLMWF0WUtCZ1FGdTM3NE5BR2phdENrbVRKZ0FGeGNYWEwxNkZlN3U3aHFIZmRVazc3NzdicG1yUEFGZzdkcTE1VTcybCtVenJJMUVJb0ZJSkZMNW5HdWJrZHJJeUVnWUlWQlV6NTQ5a1plWGgxMjdkcW5kVi9URVdubnMyN2NQdFdyVjBwcjBWQ2JZaWc5RGpJNk9SbXhzckZxUHNmUG56eU1vS0FoZmZ2bWxzRTJyVjY4ZVRFMU40ZTN0cmZWRVlVM0R5aXFpMTFBMFdhWHNYMUVUbUp1Ylk4eVlNVGg5K3JUUXcrak9uVHRJVFUzRndJRURTeHgyUmxWTGh3NGRFQkVSZ1ZPblRtSG8wS0VhRHpZVUNnWGtjcmt3WktKdDI3YUlpWW5CMmJObmhTbWppNUpJSlBEejh5dnhPZXZWcTRkbno1N2h6cDA3YWpzNUZ5NWNxTEE0TlJrNGNLQXd2WHRxYXFyS0RxaUJnUUhrY3JuT095WGExbFdTTTJmT29IZnYzbXJEMy83KysyOEFRS2RPbllReWRPV0JxS1loRy8vODg0L1c1OUgyV3JwMDZZS0lpQWljUFhzV0kwZU9yTFJaU3V2WHI0L1kyRml0MnoxbEF0L1MwbEtuUGhGVTlaUTI2MTlWTkdqUUlCdzRjQUFGQlFWbDZ1SDA0c1VMalEyK2l3K1B1WGZ2SGo3NTVCT2hZcWh4NDhaWXZudzVQdnZzTTN6MjJXZENzbWJDaEFtSWk0c3JNZm04YytkTzRYdWhyQ3cxTURBUVp1ZzlmUGd3K3ZmdmovZmZmeCtEQmczU3FXbjVuVHQzVUZCUWdPdlhyNnNjL1B6NjY2OHFmZW0wRFNsVEtCUUlEUTJGVENhRFFxR0FUQ1pEV0ZnWUhCMGR0UjVzWHIxNkZhMWF0VkpaUnBuMEw0a3k0VlBldml2SzRYZm01dWE0ZGVzV2JHMXRWWWJvS1ptYm13dS9SLzcrL3RpL2Z6OWlZMlBSdlh0M2JOaXdBVzV1YnJoOCtUSzJidDBLTXpNemxWbGJsWktTa25EMDZGR2NPblVLcHFhbUdEVnFsQkMzY2xzbkVvbGUrOEMzdUp5Y25CTDdNeVVsSmVHbm4zNFNxdDZVQ2RUU3BLZW5ZKzdjdVhqeDRnVWFOV3FFSDMvOEVXM2F0Q2x4ZWJGWWpHKy8vUlpyMXF6QmlSTW5jUC8rZmN5YU5hdlVDckl2dnZnQ0ppWW0rT1dYWDNTS2ErUEdqWWlKaVlHM3R6ZWNuSnd3WWNJRWJOdTJEVDE2OUNoeGFHVnh3Y0hCYU55NHNmRGVtSnViWTlhc1dXalJvZ1dBd3ViWkgzMzBFVEl6TTNIMzd0MXFOZE5mZGFYdE0xeWFkdTNhSVNnb0NNdVdMVVBidG0wUkdSbXBVcTFlWE5PbVRmSHc0VVA4K3V1dnNMQ3d3T2VmZnc2Z01Fa2RIQnlNdi8vK0crSGg0ZWpZc1NPTWpJeUU0WHZqeDQ4dlYzeG56cHhCYUdnb1B2MzBVNjFEY0pXL0E4V3JaaTlmdmd4RFEwTjA3dHhadUMwcUtncWJObTNDd0lFRFZTclBEQTBOTVgvK2ZIejU1WmZZc1dNSFpzNmNXYTZZcXhzbXE0aGVnNDJORGN6TnpaR2RuWTNzN0d5a3BhV1Z1VmRNVlNVV2l6RjA2RkJjdW5SSk9DTVZFeE9EZmZ2MlllalFvV3k4WGcwTUdUSUVmLy85TitMaTR2RE5OOTlneG93WlF2UEgvUHg4M0xwMUMvdjM3OGZTcFV1RnlwZmh3NGZqMUtsVFNFcEt3cmZmZm9zNWMrWUlsVTlQbmp6QnVuWHJ0QTRSYk4rK1BaNDllNFovL3ZrSDc3enpEanAzN2d5RlFvSEF3RUFoYVZNUmNTNWJ0Z3dmZnZnaFdyUm9JWngxVTA1ckxoYUwxWWFlMk5uWjRjV0xGN2grL1RyZWVlY2RTQ1FTWVdkVzEzWHQzYnNYWjg2YzBUakZPbEI0RVB2cnI3OWl5cFFwUWorNzdkdTM0Lzc5K3pBME5NUUhIM3dnTE92azVJVFkyRmdjUEhnUXpabzFnNldsSlhKeWNyQjc5MjdjdjM5ZjI5dXE5YlVNR3paTWVQKysrdW9yZlBIRkYvRHk4b0pJSklKVUtzVzFhOWVRbDVlSHZuMzdhbjJPMG5oNmV1TEtsU3NJRHc4dmNSbmxmV1dabFpDcUJpY25KL3orKysvNkRxTmNiR3hzMEtWTEYrVG01cGJwZHlvbEpVWGpHZnZpeWFxbFM1ZXFWUmxiV0ZqQXg4ZEhaY2lNalkwTnZMMjlTMnhjWEs5ZVBTZ1VDbHk1Y2dYYnQyOUhTa29LdnZycUszVHIxZzNqeG8wVEVsYW5UcDFDMzc1OThkRkhIMmxONmlnVUN2ajcrNk5aczJaWXMyWU5wRklwZXZic0NhQ3djcW0wWGthNXVia0lDQWpBWDMvOWhlam9hSFR1M0JtZmYvNDVqaDQ5aW5YcjF1SElrU01ZUG53NDNuMzNYYlhrYzNCd01PTGk0dFFhSTY5YXRVcXR5cXVvWjgrZUNmK0xvalJWNFdxNnpkcmFHckd4c1pESlpHalNwQWttVHB5b3NlckcxdFpXbUMzUDFkVVZuVHQzeGc4Ly9BQTdPenVFaElUZ2wxOSt3Yk5uenpCMDZGQjgrdW1ud29HMU12SDAxMTkvWWYzNjlUQTNOOGY0OGVNeGJOZ3dtSnFhSWpNekV4czNia1JnWUNENjlPbUQzTnhjL09jLy84R0RCdzgwSHJ4dTJMQkJwYitQTHBLU2t0VDYzQ2dyUjJiTW1BRkhSMGVoV20zejVzMGxucUFvMnVQSHlzb0s3dTd1R0RkdW5NYVpZRFZWVGhrYkcyUHg0c1U0Y09BQTl1N2RDeDhmSC96M3YvOHRzUTlRZG5ZMm5qMTdwbk15Nkk4Ly9zRFpzMmN4ZWZKa0lRazJZc1FJWExwMHFjUloyTEt6czFWaWo0K1B4KzNidDlXZWMrREFnV3FQRFFnSWdGd3VyL0Jod2pWZFJYMkdkVFZuemh4czJyUUpJU0VoQ0E4UFI2ZE9uYkJzMlRLVi9hbWl2dmppQy96ODg4ODRkKzRjNnRXckp5U3JqSTJOOFovLy9BZUhEaDFDUUVBQTl1L2ZEN0ZZaktaTm01YTd6Y205ZS9ld2FkTW1OR3pZc05RZVdzb0srK0luUGdNQ0F0Q3FWU3VoZWlvb0tBamUzdDR3TkRSRW16WnRjUDc4ZVVna0VtUmxaU0VqSXdNWkdSa3dOemVIbjU4ZnVuZnZyakpyYzAzRlpCWFJhM0oyZGtaRVJBU0F3ck5yTlNWWkJSU2VKZXpac3llc3JhM2g3KzhQdVZ5T1Y2OWU0ZENoUStqVnF4ZGF0V3FsN3hCSkN4c2JHM3o5OWRkWXNXSUZRa05ETVdQR0RGaGFXc0xFeEFScGFXbVFTcVV3TkRSVTJibDNjbkxDdi8vOWI2eGR1eGIzN3QzRGxDbFRZR3RyQzZsVWlveU1ETmphMnVMenp6OHZzYVI4OU9qUitPZWZmNUNSa1lFZmZ2Z0JkZXJVZ1VLaFFHWm1KbWJPbkNuMHdYamRPRU5DUWhBU0VnSXpNek5ZV2xvaU16TlRHRzd6K2VlZnF4M1U5ZWpSQTRjUEg4YnAwNmR4L2ZwMVpHZG40NisvL2lyVHVvNGNPWUxjM0Z3Y1BYcFVZN0pxekpneE9IcjBLTTZmUHkvTU5xVnNMRHB0MmpRMGF0UklXSGJzMkxINDVaZGY4UERoUTN6eXlTZXdzYkZCV2xvYWpJeU1NR25TSksxVHVHdDdMUllXRnZqMjIyL3g3YmZmSWpFeEVjdVdMWU9abVJscTFhcUZqSXdNNU9mbmwvc01ZbEdkT25YQ2poMDdoS2JDbWlxblFrSkNBRUJyZnhHcW1nd05EVFVPM1pSS3BRZ0xDNE9abVprdzdLcDRwYTB1MVZpVnZZeHlHRnR4UC8zMFU3bWZxeWhORlVaRmUxWUdCUVZCTEJaRExCYmo2dFdyS2xVRkNvVUNrWkdSdUg3OU9pNWV2SWpFeEVTNHVycmlQLy81ajNDUWJtcHFpdmZmZng5RGhnekIwYU5IY2VUSUVady9meDVEaGd3UnFrSnljM01SSGg0dVZLSmV1SEFCQ1FrSjJMbHpKL3o5L2JGbXpScmhkVDEvL2x5SVdhRlFvS0NnQUZLcEZBNE9EcmgxNnhadTNMaUJHemR1SURjM0YyM2J0c1dNR1RPRWc2QXZ2L3dTZ3diWmtWeG5BQUFnQUVsRVFWUU53cDQ5ZStEajQ0TXRXN2FnV2JObWFOMjZOZHpkM2RHeFkwZnMyclVMOXZiMkt0VmMrL2Z2UjYxYXRWU1NHY2VPSFlPWm1SbE1URXh3NTg0ZEhEMTZGRTVPVG1ySkttMjlxWXA2NzczM2RLbzRLNnB4NDhhb1Zhc1cvUDM5Y2ZyMGFieDQ4UUk5ZXZUQW9rV0wxQkpyeXA2a2lZbUp3b1FiWm1abXlNbkp3Y0dEQjNIbzBDSGs1K2ZqWC8vNkYwYU5HZ1c1WEk0OWUvYmd3SUVEOFBmM3g4aVJJekZnd0FCaHYzRDgrUEVxeVpGTGx5NnB6S3gyOGVKRjNMeDVFMTI2ZElHenN6TlNVbExnNit1cnRxK2xIRWJldjM5L1RKNDhXUmoyWFRRcG1abVppWVNFQkppWW1BZ0owNklKZytMZmtaczNid3JWeThxVE5jVWIvWXRFSW93Yk53NGRPM2FFbVptWjFvYlZEeDgrMUxrZjFPM2J0L0hubjM5aXdJQUJLbzNURFF3TXNHYk5HdUczUHp3OEhOZXVYWU81dVRrS0NncHc0c1FKNFdTU1FxR0FqNDhQek16TTBMOS9mL3o3My8vVzJySkFhY0tFQ1NyWDE2MWJKL1E4ZTVQYnNzcGVaMFdwcU0rd3J2RmJXVmxoOGVMRmFyZVg5UGhHalJxcERSMVZNalkyeHZqeDQ3WHVBNVcwM3VLL0hVRkJRZmp4eHg5aFlXR0JaY3VXcWV5ZkhqOStIRWxKU2JDMnRvYTV1YmxRbGRtc1dUT1Z5cXFJaUFnOGYvNGN3NGNQRjI0VGk4VkN6MUZ2YjI5WVdsckN5c29LZGVyVWdiVzFOYXl0clRGaXhBajQrL3Zqdi8vOUwzeDhmTXBkdFZaZE1GbEY5SnFLSjZ0cVlnS25kZXZXc0xPenc0a1RKeUNSU0NDVHlYRCsvSGtrSmlhaWQrL2VXdnNIa0g2MWI5OGVHemR1eEtGRGgzRDc5bTJrcHFZaUx5OFBUazVPYU4yNk5ZWU1HYUpXbHR5blR4KzR1TGpnNE1HRHVILy9QdExTMG1Calk0UEJnd2RqL1BqeFdxYzR0cmEyeHM4Ly80eWRPM2ZpN3QyN2tFZ2tjSFYxeGZUcDA5R3JWeStOeWFyeXhEbDU4bVJjdVhJRk1URXhTRXBLUXAwNmRlRGw1WVhodzRkci9BNSs4c2tua0Vna0NBd01SSFoydGtyaVNOZDFEUmd3QUdmT25CR213QzZ1UTRjTzhQTHl3aDkvL0lHSWlBaVltSmlnVFpzMkdEdDJyTnJacjc1OSswSXNGdVBJa1NPSWpvNUdWbFlXMnJWcmg4OCsrNnpVWGpYYVhndFF1TE8yYWRNbUhEdDJETmV2WDBkQ1FnTFMwdEpnYjI4UEx5K3YxNjZxQWdxSFFIdDRlQ0E4UEJ5WExsM0MwS0ZEVmU1Lzl1d1puajU5Q21Oalk1MkhiMURWWjJSa2hGV3JWZ25EdDl6YzNOQ3VYVHM5UjFYMTdOKy9INDhlUFFKUStEOVR6a2lZbnA2T21UTm5JajA5SFNLUkNNMmJOOGVFQ1JQUXMyZFBqUWYrWm1abUdEOStQQVlOR29UZHUzZmo3Ny8vaGxnc1JteHNMRzdjdUFHZ01HR1JtWm1KelpzM1k5aXdZYkMxdGNXWU1XUFFzV05IK1BuNUlUTXpFei8vL0ROeWMzTlYra1YxNk5BQkJnWUdDQW9LUXQyNmRURmt5QkQwNjlkUDQvVG9UWm8wd1hmZmZZZkV4RVNjT1hNR2x5OWZ4cjU5K3pCNDhHQzg4ODQ3R0Rac0dHclZxcVd5TDZBcGdYM3g0a1VoZ1NBU2lkQ2dRUVBNbmoxYmJiblNHck9YMTQwYk40UlpYMjF0YmRHblR4OE1HVEtreEdva1QwOVA5T3ZYRDVNbVRSSVNUdkh4OFpnOWV6WWtFZ2s2ZE9pQWFkT21DVU1zRFF3TU1ISGlSSFRwMGdVK1BqNzQvZmZmWVc5dkx5VFVySzJ0VlY1WDhaT2JkbloyOFBmM2g3Ky92M0NiaDRlSFdxWFE4T0hEMGJKbFM3VStOMFVsSnlkajd0eTVLdXZSOWwwTkNBaFFHYW8vYU5DZ0VpY04wbVdHNkFjUEhzRE56VTJvek5hbWJkdTIrTmUvL29XUkkwZXEzVmYwTXlXWHkzSHc0RUhodXBPVEUyYk5taVZjdDdDd3dLUkprMkJwYVltbFM1ZVdxNjlQYWIzUjNuWVY5Um11emhJU0VyQml4UXBZVzF0ajVjcVZhaFc4cjE2OXd0OS8veTJjckJTSlJQRDA5TVNDQlF2VTF0V3BVeWQwNnRSSnVONnVYVHRzMkxCQlNGQ1YxUHFpVmF0VzJMTm5EN0t5c21wOHNrcVVuNS9QanNsRXJ5RTVPUmw3OXV3QlVQaERXVjJud05WRmRuWTJUcDA2cFpLc3NMVzF4Y0NCQXl1dE53NVZQYUdob2NLUWl1clkwNmFpS2F1c1ZxOWUvVmFVWkN0ZHVYSUZLMWV1UlAzNjllSGo0Nk5TYmJKKy9YcWhCOW5iMGxlaE9wTklKRWhPVGhhRzMycVRtNXNMcVZRS2tVaFU3bDVEMVpGVUtzWExseTkxT3ZpV3krV1FTcVdReStVUWk4VXFCeHdYTGx5QVZDcUZsNWRYbVNjZWVQejRNUm8wYUlEczdHeGgrSzh5aVI4Ykc0dDY5ZXBwYllTdWpFc2tFc0hJeUFocGFXbElTa3FDdTd0N21ac2Z4OGZIdzliV3Rzd0hTbks1SEFVRkJSQ0x4Um9UZFBIeDhiQzN0MWM3Q1NhVlNwR1Nrb0o2OWVvaE16TVRzYkd4UWgraWtodzVjZ1Q5Ky9jWGh0aGtabWJpeElrVDZOaXhJNW8wYVZMdUtlQlBuVG9GTnpjM05HL2VYT3R5a1pHUmFOS2tDWURDWVl5V2xwYWxEc2VVU3FYSXk4dERRVUdCVHNNM2djSjlzNWlZR0RSdTNGam9SNlpRS0pDVmxRV1JTQVN4V0Z6cURHaVptWm5JeU1pQVhDNkhwYVhsYTQ4UzJMOS9QMnhzYk5DL2YvL1hXazl4Q29VQ0NvVUNJcEZJNC9CRmJmM1lTTjJqUjQvdzZORWpqWW5DNGlyek0xemQzTHg1RXg0ZUhscjdjU3BuMWpZeU1xcndpVDdlSmt4V0ViMG1oVUtCTFZ1MkNMME5KazJhVk9xMDA5V1pYQzdIMWF0WEVSd2NMTnltbkVXdGZmdjI1ZDc1bytxRHlTcFZiMnV5Q2dEbXo1K1BodzhmWXVIQ2hlalZxeGVBd2lFelU2ZE9oWW1KQ2JadDIxYWp0NGRFUkVSRVZEbEtIbXhNUkRvUmlVUXFzK3pVcEZrQk5URXdNRUQzN3QweGRPaFE0VXlkWEM3SDVjdVhjZmp3WVdGNlZpS3ErZWJObXdjVEV4UHMyTEZENlBQbDQrTURxVlNLR1RObU1GRkZSRVJFUk9YQ1pCVlJCWEJ4Y1JFdUs2Y3dydW1hTkdtQ0NSTW1xQXdiaVl1THc1NDllMHFkell5SWFnWm5aMmZNbXpjUHFhbXAyTEJoQS96OC9IRHo1azBNSFRxMHpJMlBpWWlJaUlpVTJCV1pxQUlVVFZacGF6NWQwMWhZV0dEa3lKRzRlL2N1TGwrK0xJelBQbmZ1SE1MRHcvSGVlKyt4c29Lb2h1dlJvd2Q2OU9naFhCOHlaSWdlb3lFaUlpS2ltb0NWVlVRVm9HN2R1a0tUMFZldlhyMVZRK0ZFSWhIYXRtMkw4ZVBIdzk3ZVhyZzlKaVlHZi96eEI2NWZ2eTdNaUVGRVJFUkVSRVJVR2paWUo2b2d4NDhmeDlPblR3RVVUaVZkMml3eE5aRmNMa2RRVUJCdTNyd0ptVXdtM0c1bFpZWGV2WHZyTk5NVUVSRVJFUkVSdmQxWVdVVlVRZDdHdmxYRkdSZ1lvSFBuem1xOXJOTFQwM0hzMkRINCtma2hJeU5EanhFU0VSRVJFUkZSVmNka0ZWRUZlVnY3Vm1saVpXV0ZVYU5HWWZEZ3diQ3dzQkJ1ajRpSXdPN2R1K0h2N3crSlJLTEhDSW1JaUlpSWlLaXFZb04xb2dwaVoyY0hFeE1UNU9YbElTc3JDK25wNlc5OWMzRjNkM2U0dWJuaDJyVnJ1SHYzTGhRS0JlUnlPZTdjdVlQNzkrK2pmZnYyOFBMeWdyR3hzYjVESlNLcXNxUlNLYkt6c3lHUlNKQ2RuWTJDZ2dMSVpETElaREpJcFZMaE1oRVJFWkUyblR0MzFuY0lPbVBQS3FJSzVPZm5oNGlJQ0FCQXIxNjkwTFp0V3oxSFZIVWtKeWZqNnRXcmVQTGtpY3J0NXVibTZOaXhJMXEyYkFteFdLeW42SWlJOUV1aFVDQTlQUjNKeWNsSVNVbEJjbkl5VWxOVElaRklrSmVYcCsvd2lJaUlxQWFZTTJlT3ZrUFFHWk5WUkJYby92MzdPSGZ1SEFDZ1FZTUdHRGx5cEo0anFucmk0dUp3K2ZKbEpDUWtxTnh1Wm1hR05tM2FvRTJiTmpBek05TlRkRVJFYjA1S1NncGlZMk1SRXhPRDU4K2ZJejgvSDBEaExLdlcxdGF3c2JGQjdkcTFZV1ptQmdzTEM1aWJtOFBDd2dKaXNSaEdSa1l3TURDQWtaRVJEQTBOWVdob0NKRklwT2RYUkVSRVJGUXhtS3dpcWtBU2lRVGJ0bTBEQUJnWkdXSDY5T2t3TXVKb1cwMmlvcUp3NWNvVnBLYW1xdHd1Rm92UnNtVkxlSGw1b1hidDJucUtqb2lvY21Sa1pPRGh3NGQ0OU9nUjB0UFRBUUEyTmpad2RYV0ZrNU1UYkcxdFlXMXREVU5EUXoxSFNrUkVSS1EvVEZZUlZiQTllL1lnT1RrWkFEQnExQ2lWV2ZGSWxWd3V4Nk5IajNEejVrMmtwYVdwM0NjU2llRGg0WUcyYmR2Q3djRkJUeEVTRVZXTXVMZzRCQVVGSVRvNkdpS1JDRzV1YnZEMDlJU3JxNnZLUkJSRVJFUkV4R1FWVVlXN2ZQa3lnb09EQVFEdDI3ZEhqeDQ5OUJ4UjFhZFFLUEQwNlZNRUJ3Y2pQajVlN1g1YlcxdTBiTmtTbnA2ZUhDSklSTlZLY25JeS9QMzk4Zno1YzFoWVdNREx5d3VlbnA1TVVCRVJFUkZwd1dRVlVRV0xpWW5CMGFOSEFSUW1XU1pNbUtEbmlLcVgrUGg0QkFjSHF6VmlCd0JEUTBNMGJ0d1lMVnUyaEt1cksvdXpFRkdWSlpmTEVSd2NqT3ZYcjhQTXpBeWRPblZDOCtiTk9UU2NpSWlJU0FkTVZoRlZNSmxNaHMyYk42T2dvQUFBTUdYS0ZOU3FWVXZQVVZVL3FhbXBDQTBOeGNPSER6WE9oRlc3ZG0wMGJkb1VUWm8wZ2FPakl4TlhSRlJscEtXbDRjeVpNMGhNVElTSGh3ZDY5KzROVTFOVGZZZEZSRVJFVkcwd1dVVlVDZjcrKzIraE1xaGZ2MzVvMGFLRm5pT3F2cVJTS1NJakkzSHYzajA4Zi81YzR6SVdGaFpvM0xneG1qUnBBaGNYRnhnWUdMemhLSW1JQ29XSGgrUGN1WE1RaThWNDc3MzMwTFJwVTMySFJFUkVSRlR0TUZsRlZBbnUzcjJMaXhjdkFnQ2FObTJLSVVPRzZEbWltaUU5UFIzMzd0M0Rnd2NQa0oyZHJYRVpNek16TkdqUUFLNnVycWhmdno2cjJvam9qYmx6NXc3OC9mM2g3T3lNd1lNSHN5OFZFUkVSVVRreFdVVlVDVEl5TXJCejUwNEFnSW1KQ2FaTm04WnFud29rbDhzUkZ4ZUh5TWhJUkVaR1FpS1JsTGlzbFpXVmtMaHlkbmFHdWJuNUc0eVVpTjRXMTY5ZngvWHIxOUd3WVVNTUdUS0V2YW1JaUlpSVhnT1RWVVNWWk5ldVhVaFBUd2NBZlBEQkIzQnljdEp6UkRXVFFxRkFRa0lDSWlNakVSRVJnYXlzTEszTDI5allvRjY5ZXJDM3Q0ZTl2VDNzN094Z2JHejhocUlsb3BwR29WQWdJQ0FBZCs3Y2dZZUhCd1lNR01DVEUwUkVSRVN2aWNrcW9rcmk3KytQTzNmdUFBQTZkZXFFTGwyNjZEbWl0OFBMbHk4UkV4T0Q1OCtmSXk0dVRtaDByNDIxdGJXUXZMSzJ0b2FWbFJVc0xTMVpHVUZFV3NubGNwdzlleGFQSGoxQzY5YXQwYnQzYjA3MlFFUkVSRlFCbUt3aXFpUlBuejdGOGVQSEFRQU9EZzRZTjI2Y25pTjYrOGhrTWlRbUppSTJOaGF4c2JGSVNFaUFYQzdYK2ZHMWF0V0NsWlVWNnRTcEkveVptcHJDM053YzV1Ym1NRFUxaGFHaFlTVytBaUtxcWlRU0NjNmRPNGRuejU3aG5YZmVRZGV1WGZVZEVoRVJFVkdOd1dRVlVTVXBLQ2pBNXMyYklaUEpBQURUcGsyRG1abVpucU42dXhVVUZDQTVPUmt2WHJ4QVVsSVNYcng0Z1pTVUZDZ1U1ZDhNR2hzYnc4ek1ER1ptWmpBMU5ZV0JnUUVNRFEyRlB5TWpJeGdZR01ESXlJaUpMYUlLNHVMaUFoY1hGNzA4dDBLaFFGaFlHSzVjdVlLOHZEejA2TkVEN2R1MzEwc3NSRVJFUkRVVng3Z1FWUkt4V0F4bloyZkV4TVFBQUdKalkrSHU3cTducU41dVlyRVlqbzZPY0hSMEZHNlRTcVZJVGs3R3k1Y3ZrWnljakl5TURLU2xwU0VySzB1bkpGWitmajd5OC9PUmtaRlI2ckpscWVvaW9wSzFiTm55alQxWFptWW0wdExTWUd0cmkrVGtaRVJGUlNFdExRMjFhdFhDMEtGRDRlcnErc1ppSVNJaUlucGJzTEtLcUJLRmhJUWdNREFRQU5DOGVYUDA3OTlmenhHUnJ1UnlPVEl6TTVHZW5vNk1qQXhrWkdRZ0t5c0xPVGs1S245bHFjcGlzb3FvWXVpcmdibUJnUUdjbkp6ZzRlR0I1czJiczFxU2lJaUlxSkt3c29xb0VqVm8wRUJJVmtWSFIrczVHaW9MQXdNRFdGbFp3Y3JLcXNSbEZBb0Y4dkx5a0pPVGcrenNiT1RuNTBNdWwwTW1rMEVxbFVJdWwwTXFsVUltazBFbWsrSHk1Y3R2OEJVUTFWdzllL2FFblozZEczbXV6TXhNdkhyMUN1N3U3ckN3c0lCWUxINGp6MHRFUkVUME5tT3lpcWdTMmRyYXdzTENBaEtKQkJLSkJFbEpTVy9zQUlzcW4wZ2tncW1wS1V4TlRXRnRiVjNxOHUrODg4NGJpSXFJaUlpSWlLaDYwMDhkUGRGYnBFR0RCc0xscDArZjZpOFFJaUlpSWlJaW9tcUF5U3FpU3Rhb1VTUGhjbFJVbEI0aklTSWlJaUlpSXFyNm1Ld2lxbVQxNjllSGtWSGhpTnNYTDE0Z0t5dEx6eEVSRVJFUkVSRVJWVjFNVmhGVk1yRllyRElVTURJeVVuL0JFQkVSRVJFUkVWVnhURllSdlFGTm16WVZMak5aUlVSRVJFUkVSRlF5SnF1STNvQUdEUnJBd0tEdzZ4WVhGd2VKUktMbmlJaUlpSWlJaUlpcUppYXJpTjRBRXhNVHVMbTVDZGM1S3lBUkVSRVJFUkdSWmt4V0ViMGhUWm8wRVM1ektDQVJFUkVSRVJHUlpreFdFYjBoRFJzMmhFZ2tBZ0RFeE1RZ0x5OVB6eEVSRVJFUkVSRVJWVDFNVmhHOUllYm01bkJ4Y1FFQXlPVnlQSHYyVEw4QkVSRVJFUkVSRVZWQlRGWVJ2VUdOR3pjV0xrZEVST2d4RWlJaUlpSWlJcUtxaWNrcW9qZW9hZE9td3VYbzZHZ1VGQlRvTVJvaUlpSWlJaUtpcW9mSktxSTN5TUxDQW82T2pnQ0Fnb0lDeE1URTZEa2lJaUlpSWlJaW9xcUZ5U3FpTjZ6b1VFRE9Da2hFUkVSRVJFU2tpc2txb2plczZGREFKMCtlUUM2WDZ6RWFJaUlpSWlJaW9xcUZ5U3FpTjZ4T25UcXdzN01EQU9UbDVTRTJObGJQRVJFUkVSRVJFUkZWSFV4V0VlbEIwYUdBVVZGUmVveUVpSWlJaUlpSXFHcGhzb3BJRDRvT0JZeUtpb0pDb2RCak5FUkVSRVJFUkVSVkI1TlZSSHBnYTJzTEt5c3JBSUJFSWtGQ1FvS2VJeUlpSWlJaUlpS3FHcGlzSXRLVG90VlZFUkVSZW95RWlJaUlpSWlJcU9wZ3NvcElUNW8wYVNKY2Z2ejRNV2NGSkNJaUlpSWlJZ0tUVlVSNlU2OWVQWldoZ05IUjBYcU9pSWlJaUlpSWlFai9tS3dpMGlOUFQwL2g4b01IRC9RWUNSRVJFUkVSRVZIVndHUVZrUjRWVFZZOWVmSUV1Ym01ZW95R2lJaUlpSWlJU1ArWXJDTFNJeXNyS3pnNk9nSUFaRElaRzYwVEVSRVJFUkhSVzQvSktpSTk0MUJBSWlJaUlpSWlvdjloc29wSXo1bzJiUXFSU0FRQVNFaElRSHA2dXA0aklpSWlJaUlpSXRJZkpxdUk5TXpjM0J3TkdqUVFyajk4K0ZCL3dSQVJFUkVSRVJIcEdaTlZSRlZBczJiTmhNc1BIanlBUXFIUVl6UkVSRVJFUkVSRStzTmtGVkVWMExCaFF4Z2JHd01Bc3JLeThQejVjejFIUkVSRVJFUkVSS1FmVEZZUlZRRmlzUmhObXpZVnJuTW9JQkVSRVJFUkViMnRtS3dpcWlKYXRHZ2hYSTZJaUVCQlFZRWVveUVpSWlJaUlpTFNEeWFyaUtvSUp5Y25XRnRiQXdBS0Nnb1FHUm1wNTRpSWlJaUlpSWlJM2p3bXE0aXFrS0xWVlJ3S1NFUkVSRVJFUkc4akpxdUlxcEJtelpwQkpCSUJBR0ppWXZEcTFTczlSMFJFUkVSRVJFVDBaakZaUlZTRldGaFlvR0hEaHNMMUJ3OGU2REVhSWlJaUlpSWlvamVQeVNxaUtxWlZxMWJDWlE0RkpDSWlJaUlpb3JjTmsxVkVWWXlibXhzc0xDd0FBR2xwYVVoTVROUnpSRVJFUkVSRVJFUnZEcE5WUkZXTWdZRUJtamR2TGx3UEN3dlRZelJFUkVSRVJFUkVieGFUVlVSVlVORlpBY1BEdzVHYm02dkhhSWlJaUlpSWlJamVIQ2FyaUtvZ0t5c3JOR2pRQUFBZ2xVclp1NHFJaUlpSWlJamVHa3hXRVZWUnJWdTNGaTdmdlh0WGo1RVFFUkVSRVJFUnZUbE1WaEZWVVEwYk5rVHQyclVCQU9ucDZZaUppZEZ6UkVSRVJFUkVSRVNWajhrcW9pcEtKQktwVkZlRmhvYnFNUm9pSWlJaUlpS2lONFBKS3FJcXJFV0xGakEwTkFRQVJFVkY0ZFdyVjNxT2lJaUlpSWlJaUtoeU1WbEZWSVdabTV1amFkT21BQUNGUW9GNzkrN3BPU0lpSWlJaUlpS2l5c1ZrRlZFVjE2Wk5HK0Z5V0ZnWVpES1pIcU1oSWlJaUlpSWlxbHhNVmhGVmNZNk9qckMzdHdjQVNDUVNSRVJFNkRraUlpSWlJaUlpb3NyRFpCVlJOZEMyYlZ2aGNraElpQjRqSVNJaUlpSWlJcXBjVEZZUlZRTWVIaDZ3c0xBQUFDUWxKU0UyTmxiUEVSRVJFUkVSRVJGVkRpYXJpS29CUTBORGxkNVZ0MjdkMG1NMFJFUkVSRVJFUkpXSHlTcWlhcUoxNjlZUWk4VUFnS2RQbnlJMU5WWFBFUkVSRVJFUkVSRlZQQ2FyaUtvSlUxTlR0R2pSUXJoKysvWnRQVVpEUkVSRVJFUkVWRG1ZckNLcVJ0cTFhd2VSU0FRQWVQandJYkt6cy9VY0VSRVJFUkVSRVZIRllyS0txQnFwVTZjT21qUnBBZ0NRU3FVSURRM1ZjMFJFUkVSRVJFUkVGWXZKS3FKcXBuMzc5c0xsME5CUUZCUVU2REVhSWlJaUlpSWlvb3JGWkJWUk5lUGc0QUJuWjJjQVFIWjJOdTdkdTZmbmlJaUlpSWlJaUlncURwTlZSTlZRaHc0ZGhNdkJ3Y0dRU3FWNmpJYUlpSWlJaUlpbzRqQlpSVlFOTld6WUVQYjI5Z0FBaVVTQ0J3OGU2RGtpSWlJaUlpSWlvb3JCWkJWUk5kV3BVeWZoOHMyYk55R1R5ZlFZRFJFUkVSRVJFVkhGWUxLS3FKcHExS2dSNnRhdEN3REl5c3JDbzBlUDlCd1JFUkVSRVJFUjBldGpzb3FvbWhLSlJDclZWVUZCUVpETDVYcU1pSWlJaUlpSWlPajFNVmxGVkkwMWFkSUVOalkyQUlDTWpBdzhmdnhZenhFUkVSRVJFUkVSdlI0bXE0aXFzZUxWVlRkdTNJQkNvZEJqUkVSRVJFUkVSRVN2aDhrcW9tck8zZDBkVmxaV0FJQzB0RFE4ZlBoUXp4RVJFUkVSRVJFUmxSK1RWVVRWWFBIcXFtdlhybkZtUUNJaUlpSWlJcXEybUt3aXFnRThQVDFoYTJzTG9IQm13TEN3TUQxSFJFUkVSRVJFUkZRK1RGWVIxUUFpa1FqZHVuVVRyZ2NGQlNFL1AxK1BFUkVSRVJFUkVSR1ZENU5WUkRWRW8wYU40T1RrQkFESXpzN0dyVnUzOUJ3UkVSRVJFUkVSVWRreFdVVlVneFN0cnJwMTZ4WnljbkwwR0EwUkVSRVJFUkZSMlRGWlJWU0RPRHM3bzFHalJnQ0EvUHg4M0x4NVU4OFJFUkVSRVJFUkVaVU5rMVZFTlV6WHJsMkZ5M2Z2M2tWV1ZwWWVveUVpSWlJaUlpSXFHeWFyaUdxWXVuWHJvbG16WmdBQW1VeUd3TUJBUFVkRVJFUkVSRVJFcERzbXE0aHFvQzVkdXNEUTBCQUE4UGp4WThURnhlazVJaUlpSWlJaUlpTGRNRmxGVkFOWldscWlmZnYyd25WL2YzOG9GQW85UmtSRVJFUkVSRVNrR3lhcmlHcW9EaDA2d01MQ0FnQ1FsSlNFQnc4ZTZEa2lJaUlpSWlJaW90SXhXVVZVUXhrYkc2TkhqeDdDOVN0WHJpQXZMMCtQRVJFUkVSRVJFUkdWanNrcW9ock0wOU1UVGs1T0FJRHM3R3dFQlFYcE9TSWlJaUlpSWlJaTdaaXNJcXJoZXZYcUpWeStmZnMyMHRQVDlSY01FUkVSRVJFUlVTbVlyQ0txNGV6dDdkR2lSUXNBZ0Z3dWg3Ky92MzRESWlJaUlpSWlJdEtDeVNxaXQwQzNidDFnYkd3TUFIajI3Qm5DdzhQMUhCRVJFUkVSRVJHUlpreFdFYjBGek0zTjBiVnJWK0Y2UUVBQWNuSnk5QmdSRVJFUkVSRVJrV1pNVmhHOUpkcTBhUU1IQndjQWhjM1dBd01EOVJ3UkVSRVJFUkVSa1RvbXE0amVFaUtSQ1AzNjlZT0JRZUhYL3NHREI0aUppZEZ6VkVSRVJFUkVSRVNxbUt3aWVvdlkydHFpWThlT3d2WHo1ODlES3BYcU1TSWlJaUlpSWlJaVZVeFdFYjFsT25ic0NHdHJhd0JBUmtZR2J0eTRvZWVJaUlpSWlJaUlpUDZIeVNxaXQ0eVJrUkg2OXUwclhBOE9Ec2JMbHkvMUdCRVJFUkVSRVJIUi96QlpSZlFXY25aMlJxdFdyUUFBQ29VQ3AwK2Y1bkJBSWlJaUlpSWlxaEtZckNKNlMzWHYzaDBXRmhZQWdOVFVWRnk1Y2tYUEVSRVJFUkVSRVJFeFdVWDAxakl4TWNHQUFRT0U2N2R2MzBaMGRMUWVJeUlpSWlJaUlpSmlzb3JvclZhL2ZuMTRlWGtKMTgrZVBZdmMzRnc5UmtSRVJFUkVSRVJ2T3lhcmlONXlYYnQyaGEydExRQkFJcEhnd29VTGVvNklpSWlJaUlpSTNtWk1WaEc5NVl5TWpQNi92VHNQaTZwOCt3RCtIZlpGa2NVRkVWeXd3RDF3UmEyMDNCSFI3SzIwMG5KSmM4dGNXdHpLREszRXhFS2hUTE4rcGVXK3NCZ3VMS0tJS0ttSW9xS0NJS0FPeUNMRFBqUHZIMXh6WXBpRllWRkcvWDZ1aTB2bkxNOTU1akF6ekxuUC9kd1BSbzBhQlVORFF3REE5ZXZYY2ZYcTFVYnVGUkVSRVJFUkVUMnJHS3dpSWpSdjNod0RCdzRVSGtkRVJLQ2dvS0FSZTBSRVJFUkVSRVRQS2dhcmlBZ0E0Tzd1RGljbkp3QkFhV2twZ29PRFVWRlIwY2k5SWlJaUlpSWlvbWNOZzFWRUJBQVFpVVFZTVdJRXpNek1BQUQzNzk5SFpHUms0M2FLaUlpSWlJaUluamtNVmhHUm9FbVRKaGc1Y3FUd09ERXhFWmN2WDI3RUhoRVJFUkVSRWRHemhzRXFJbExTdm4xN2VIaDRDSS9EdzhNaEZvc2JzVWRFUkVSRVJFVDBMR0d3aW9oVTlPdlhEKzNidHdjQVNLVlNCQVVGb2FTa3BIRTdSVVJFUkVSRVJNOEVCcXVJU0lWSUpNTElrU05oWldVRkFDZ29LRUJZV0Jqa2Nua2o5NHpveVpPUWtBQlBUMDk0ZW5vMlNIdUt0aElTRWhxa1BTSWlJaUlpZmNOZ0ZSR3BaV1ptQmk4dkx4Z2FHZ0lBVWxKU0VCTVQwOGk5SXFJblRVeE1ERWFQSGcwZkh4OGNQSGdRbnA2ZStQbm5ueHU3VzBSRVJGUkhVcW0wd2RyS3o4OUhjbkp5ZzdWSFR3OEdxNGhJbzVZdFcrTFZWMThWSHA4OWV4YUppWW1OMkNPaXVrbE9Uc2IvL3ZjL3BLYW1OblpYOU02alBEZDM3OTdGOTk5L0R5c3JLOHlmUHg5ang0NkZtNXNiRGg0OGlKTW5UemI0OGVqeFNrbEp3UmRmZklHYk4yODJkbGYwd3IxNzl6QjM3bHlWWlRYOTZDSWlJZ0orZm40Njk2VzR1RmpwUnk2WFF5NlhvNkNnUU9tbnVna1RKaUF6TTFQbjR3REFqUnMzc0dyVkt0eStmVnZyZGpWbForZmw1V0hseXBXNGV2VnFyWTZ2RUI4ZmovSGp4eU0xTlJYbDVlWDQ2cXV2Y1BEZ1FiM0xDbytJaU1DTUdUTjAzajQwTkJRLy9QRERJK3pSazJmNzl1MjF6bGErZHUwYUZpOWVqS1NrSkpWMVJVVkYrT2lqajNEcTFLbUc2dUpUTFNBZ0FJc1hMNjd4dlNXVHllRHI2MXZqN09LblRwM0MvUG56RzdDSDlMUXdhdXdPRUpGKzY5cTFLKzdkdXljTU9UcCsvRGlhTm0yS2R1M2FOWExQaUhTbitCTGs1dWJXeUQzUlA0L3kzUGo3KzZPNHVCZ3pac3hBMDZaTkFRQ3paczNDckZtenNHblRKcmk3dThQUzByTEJqMHVQUjJ4c0xNNmZQNCtQUC81WTUzMDhQVDNScFVzWHJGdTNybGJiNkhwaEdob2FxckxQeXkrL2pNOC8vMXpyZmp0MjdNQ2ZmLzZwMG9hdWZRYUFzckl5M0xwMVMyblpsQ2xUYXRWblRTb3FLbkQwNkZHNHU3dGo4T0RCTlc3Lyt1dXZLejNlc21VTFRFeE1NSG55WkpWamk4VmlyRnUzRHQ5OTl4MEtDZ3FVTWlhcW4zZG5aMmRzM0xoUnFWOStmbjVJU1VtQnJhMnRTckJPUVN3V1kvbnk1Wmc2ZFNyNjllc0hBTWpPemxiYUpqczdHM0Z4Y2VqZnZ6K2FOMit1dE03QXdBQzJ0clphbjdOVUtrVkpTUWxrTWhtTWpZM1JwMDhmL1BMTEx6aDU4aVJXckZnaGxEWm9iSVdGaGJoejU0N08yeHNiR3lNc0xBemR1M2RYdW9Hb3llTjZqOVhuUGFsZ1ltSUNCd2NIREJvMENPUEhqNGV4c2JGT2JkYkYwYU5IY2VQR0RUZzRPS2lzaTR1THc0MGJOMkJqWTZPMWplcjlOemMzUjh1V0xlSG01b1l4WThhb2JidTJkUDI4YVV5dXJxNElEZzdHNGNPSHRiNE9SQ0lSN096c3NIYnRXcVNscGFsOC9oRFZoTUVxSXFyUjRNR0Q4ZkRoUTZTa3BFQXVseU1rSkFSdnZmVVc3T3pzR3J0clJLU240dVBqY2Y3OGVkamIyMlBvMEtIQ2NpY25Kd3dlUEJqaDRlSFl2WHMzM24vLy9jYnJKT2xFSXBIZ3dZTUhLc3VqbzZQUnVYTm5TQ1FTU0NRU3RmdmEydG8yU0VDeWVpYks1czJiWVc5dkQyOXY3eHIzalltSlFWNWVIcXl0cmRXdWwwcWxPSHo0Y0wzN3FNblBQLzhNSnljbmxlWHA2ZW1ZT1hPbThEZ3JLd3NWRlJWcTIralVxUlBzN2UxeDdkbzFkT3pZVWVPeHFoNW4wNlpOc0xlM1Z3bGNIVGh3QU5uWjJaZytmVG9Bb0tTa0JKY3VYZExZNXFwVnE5Q3FWVUxONkdFQUFDQUFTVVJCVkN0czJMQUJ6Wm8xVTFvWEVCQ0FqSXdNekowN0Y0R0JnWEIxZGNXd1ljTlUyckMxdFVYcjFxMnhldlZxZlBubGwralZxNWZHQzFkMVdVVFcxdGJZc1dPSHhqNnFvN2pvRHc4UEY0TGxEVTNUaGJxeHNURU9IanhZcTdhaW9xTFVMamN4TVlHZG5SM09uajBybEdhb2J0Q2dRYlU2bGpxMWZZL1Y5VDFaZFp1Q2dnS2NPM2NPdi8vK08rTGo0N0ZtelJvWUdUWDg1V2x4Y1RFaUlpSXdkT2hRbGRjd1VKbnRabTl2ajNidDJxbDhscG1ibThQQTRML0JTRlg3WDF4Y2pMUzBOQnc5ZWhSQlFVR1lOR2tTM256elRZaEVvZ1ovRHJXeGZmdDI1T2JtYWd3ZTE5ZXJyNzZLME5CUTVPZm5hOTFPSkJKaDZ0U3BzTE96dytiTm0yRmlZb0lKRXlZOGtqN1IwNG5CS2lLcWtZR0JBVWFOR29YZHUzZERMQmFqckt3TSsvZnZ4OFNKRTVrVm9ZZmtjbm1qZjFFaTJydDNMNERLaTducUYxamUzdDRJRHc5SFNFZ0lKa3lZQURNenM4Ym9JdWtvSmlaRzZ4QzBxZ0dYNmhZc1dLQTJlRkZiNDhhTlUzcThlZk5tMk5yYXFpeXZ6c0hCQVptWm1UaDgrREFtVHB5b2RwdVltQmprNU9TZ2Rldld5TXJLcW5YZnNyT3pVVnhjTEF6cFMwOVBCL0JmNEVnaWthZ2RjbGY5b25qSmtpVzRmLysrMW1NZFBIaFFheENrYWhhTHFha3B6TTNOZFhzU1dyUnExUW90VzdiRXpaczM4ZEZISHduTC8vcnJMNFNGaGVHVFR6N0I0TUdESVpQSnNHSERCcFNWbFdIMDZORktiUmdhR21MSmtpWDQ5Tk5QOGVlZmY4TGQzUjA3ZHV4UUNzNWxaMmRqNGNLRm1EOS9QbnIxNnFXMHZ5TFRTcGRzSG5VWDZIdjI3QUZRV2Q3Z3Q5OSswL201MStTenp6NVRXUllkSGEwMStLZkpkOTk5cDNWOVZGU1V4b0JXUXdTcmF2c2VxK3Q3c3ZvMmt5Wk5ncCtmSDQ0ZE80Wmp4NDVoNU1pUkFJRFMwbElVRlJXcGJhTzR1QmdBa0p1YnEzYTloWVVGVEUxTkFTaS9aa0pEUTVYZUk2R2hvY2pPemtaOGZEeGtNaG5lZU9NTmxiYldyMStQVHAwNmFldy9VUGxlRGd3TXhPKy8vdzZKUklLcFU2ZHFQUWVQMnZidDI5R2xTNWQ2dGFITGV5MHBLUWwvL1BHSDJuV1dscGJZdlhzM0FHRHMyTEZvMGFLRmtNR3RxZTNxeTZ1MlFjOG1CcXVJU0NjbUppWVlOMjRjL3Zyckx4UVdGcUt3c0JBSER4N0VHMis4OFVqVHRra3p4Ui8xYjcvOUZzWEZ4ZGl5WlFzeU16UHg5dHR2NDUxMzNoRzJLeTB0eGI1OSszRGl4QWxrWldYQjJOZ1lIVHQyaExlM053WU1HS0MyYllsRWduMzc5aUVtSmdaMzc5NkZTQ1NDaTRzTEpreVlBQU1EQTJGSWpicmhNb28rOWVqUlEydWZxNit2YlQvdjM3K1BYYnQySVQ0K0hqazVPVEEyTm9hVGt4UEdqUnNuREpPcC9zV242bENncW4zWHBTMXRpb3VMc1cvZlBwdzhlUkpaV1Zrd05EVEU4ODgvajRrVEo5WVlPS3pMNzZjaDJ0TDEzTlNsajJLeEdCY3ZYb1JJSk1JcnI3eWlzdDdGeFFWdDJyUkJSa1lHWW1KaWRCcmFRbzFQbCtGcVZUWFVESmoxMGJ4NWN4Z1pHZUdmZi83QlcyKzlwWlFob1JBVUZJVFdyVnZEM3Q2K1RzR3FqUnMzSWk0dVRuaXNDTjRwenRlbm4zNnE5bk9nZXIwWGRVR1Vzckl5bUppWXFDelhsaW4yS0Z5NGNBRnl1UndlSGg2UXkrWFl0bTBiOXV6Wmc1a3pad3Fma1Y1ZVhpZ3ZMOGVtVFp1UW1KaUkyYk5uSzJVMG1acWE0dXV2djRhRmhRVU1EQXl3Wk1rU3RYV3UxR1ZXS2M2bHRza1pMbDI2aEkwYk4yTEZpaFZ3ZEhSVXUwMURaKzMwN2RzWCtmbjVzTGUzRjViOSsrKy9jSFIweE1tVEo3Rm16UnFOK3lyZUg5dTNieGVHbjczLy92dDQ4ODAzRzdTUCtrNGtFbUhDaEFrNGR1d1kvdjMzWHlGWWRmandZV3pldkZucnZsVy82MVExWThZTXBZRFNtMisraVlFREJ3cVBUNTA2aFYyN2RnRUE5dS9majZaTm0rTGJiNzlWK256SXpjM0Y1NTkvcnROcnh0TFNFb3NXTFVKUlVSSDI3Tm1EL3YzN28zUG56alh1cDgrcXY5ZHUzTGdCWDE5ZkxGaXdRQ2w0cDRtaG9TSHk4dkp3Nzk0OXVMcTZLbjFYcU43MmlSTW5zSDM3ZHBYbG1qSUo2ZG5CWUJVUjZjelMwaEt2dmZZYWR1N2NpYkt5TXR5L2Z4OGhJU0VZTTJZTS82QTBvcFNVRkd6ZHVoVW1KaVlxUXgyeXM3T3hiTmt5cEtlbkM3VURpb3FLa0pDUWdJU0VCRXlZTUVGbEtFWm1aaWFXTGwwcTNPRnYwcVFKVEUxTmNlblNKVnk2ZEVtbllUZTFWZHQrWHJ0MkRjdVdMVU5SVVJFTURRMWhZMk9Eb3FJaVhMOStIYkd4c2NMRlUrdldyUUZBdUFDMXM3TlR1ZkRUdFMxTnhHSXhsaXhaSWhRbHRyUzBoTG01dVU3bnF5Ni9uNFpxUzVkelU5Yytuamx6Qm5LNUhNN096aHFIQy9mdTNSc1pHUms0YytZTWcxWDB5RWlsVW93ZVBScUJnWUU0YytZTSt2ZnZyN1ErSlNVRmlZbUptRDU5T21KalkrdDBqSlVyVndMNGIxaGY5YURlcGsyYmRCb0dXRjFrWkNRMmI5Nk1iNzc1UnFsT1pHNXVMbWJNbUlGQmd3Ymh3dzgvZkNURHBxbzdjK1lNZXZic2lZcUtDcXhjdVJMeDhmR1lOMjhlUm8wYXBiVGRhNis5aHBZdFcyTDkrdlU0ZCs0YzNuMzNYWXdaTXdhbHBhVUFLb2ZIS2ZvYkdCaW90Tys5ZS9jd1pjb1VyRml4UXVYM3BPRGs1SVRTMGxMczNMa1RiNzMxbHBBOUEvejNXU1lTaVZUT2QxUlVGTnpkM1J1OGJ0VnZ2LzJHQ3hjdXdOL2ZYL2o4VEVsSlFhZE9uZENyVnkrMXdiV0lpQWo4L2ZmZndqcDF3OUtxdW5YckZxS2lvbFRxbnlVbUpxSmR1M2FQYklqajQ5U3laVXNBVUp1QnFDNnpadGV1WGRpOWU3ZmFkZXF5bzFxMmJJbm5uMzllZUt5WWVlN0Jnd2M0ZlBndzNuampEWlZhcklvYnNicmVrQldKUkhqdnZmY1FHeHVMb0tBZ3BXQ1ZUQ2JEL3YzN2NlVElFV1JsWmFGSmt5Ym8yN2N2M24vL2ZaMkN6cnJ1WC9VR3daVXJWNFRIVlQrVGRHMnIrbnRJVVdQTzBkRlI3ZWVaT3BzM2IwWndjREJtekpnQkx5OHZqVzByZ3JXNnRrdlBEZ2FyaUtoVzdPenM0T1hsaFFNSERrQW1reUUxTlJVaElTSHc4dkpTZThlYUhyMjllL2ZDMDlNVDA2ZFBoNUdSa2ZCbFR5cVZ3c2ZIQitucDZYQjNkOGY4K2ZQUnNtVkx5T1Z5SEQ5K0hELzg4QVArL3Z0djlPelpFOTI2ZFFOUVdTelh4OGNIOSsvZmg0T0RBeFlzV0lDdVhic0NxUHlpOHROUFA5VzZEa2RONnRMUG4zNzZDVVZGUmVqVHB3OFdMVm9rWElEY3VuVkxhVmE3clZ1M0F2anZDOXdubjN5aWt0R2xhMXZhK3A2Wm1RbDdlM3Q4L1BISFF2dloyZGtJREF6VWVMN3E4cndiOGh6cWNtN3Eyc2NyVjY0QWdOYTdyNTA2ZGNMQmd3ZUZiZW5KVVZGUm9UVURxYVlManZMeWNwMW53YXN2dVZ5T0lVT0c0TGZmZmtOd2NMQktFQ1FvS0FnbUppWVlObXdZWW1KaUd1eTROMi9lRkdwTGFRdElhUkllSGc0L1B6OE1HREJBN1lYZHZIbnpzSDc5ZXFTbHBXSFpzbVUxQmp6cTYrelpzM2pycmJjUUhSMk5oSVFFT0RrNXdkL2ZILzcrL21xMzM3WnRHelp0MmdTNVhJNHpaODdnNjYrL0Z0YUZob1ppN3R5NUtzWG9GYXB1VzVYaWdqc3pNeFA3OSsvSDlldlhzWExsU3BWZzNlN2R1K0hoNFNFOFBuSGlCTmF1WFl0Qmd3YmgwMDgvcmRYenJzazc3N3lENk9ob2JObXlCYk5uejBaeGNURlNVMU14ZnZ4NG1KdWJvMFdMRnFpb3FFQ1RKazJFZldxNk1EOTI3Qmd1WHJ5SVJZc1dBUUF5TWpLd2UvZHVqQmd4UWlqZ1hWRlJnUysrK0FJREJnekE0c1dMVmRwNG5PK3hocUFZenFmdTVvYTZjaE9Ld0dCOVMxRWNQbndZSmlZbUdEdDJyTW82eFVRRHRRa0d0MnZYRHJhMnRyaDgrYkt3VEM2WFk4MmFOVGg5K2pSZWZQRkZEQnMyREhmdjNzV1JJMGR3NWNvVi9QampqMXFId3RkbWYwVWRNVTMxdytyVEY4WFF5OW9NMjU4NmRTb2tFZ2tDQWdKdzY5WXR6Smt6aHplM3FWWVlyQ0tpV212YnRpMkdEUnVHc0xBd0FKVVg5WWNQSDhhb1VhTVlzR29FRmhZV21EbHpwakRNUkJGc2lZaUl3UFhyMStIazVJUXZ2L3hTK0hJbkVva3dkT2hRSkNjbkl5Z29DQ0VoSVVLZ0lTSWlBcW1wcVRBek04UHExYXZScWxVcjRUak5temZIa2lWTHNHalJJbHkvZnIzQitsK1hmdDY4ZVJNQU1HYk1HS1U3NWM3T3puQjJkcTdWOGV2VFZsUlVGSktUazJGcWFnb2ZIeCtsbVlDYU4yK09wVXVYNHBOUFBsRTdGWHRkbnJjbURkbFdRN1NibHBZR29QS3pRaFBGdXB5Y0hFZ2tFdGEvZTRKa1pXVnBEY0RVTkZ3d09UbFpwMW55R29xRmhZVlFFRGd6TTFONG4wb2tFa1JFUkdEUW9FRU5tcDBTR0JpSWtKQVFCQWNIdzluWkdiTm56MVo3RVo2VGs0T0FnQUNWNVh2MjdNRzJiZHZ3eWl1dllOcTBhV3IvcnJacDB3WStQajd3OGZIQnh4OS9qRldyVmduQkQwV1FJaWNuUjdnd1ZBeHZCaXFIUFN1Q0EvZnUzVU41ZVhtTno2bDM3OTQ0ZlBndy9QMzkwYXRYTDVpWW1BZzF0OUxTMHJCNjlXcjQrUGlnUllzV0FDcnJYSzFhdFFweXVSeUZoWVh3OWZXRldDekcyclZyQVFBK1BqNGFpOG5YcEVPSERsaThlREhXckZrRGYzOS9MRml3UUdsOVVsSVNZbU5qNGVIaGdYUG56dUg3NzcrSHE2c3I1c3laVTZmamFXTmxaWVU1YytaZ3pabzE4UER3UUhGeE1XUXlHWHIyN0FtZ3NnNVppeFl0c0hUcFVwM2JMQzR1Um5oNE9LWk5td1pyYTJ1aDl0Q0ZDeGVFMSs3VnExZFJVbEtDM3IxN3EyM2pjYi9INmtzeHdVRnRoNzdYMTl0dnY0MFhYM3dSdTNidGdwdWJtOUtzdUlwZ1ZXMUxYZGpaMlNrRllzUEN3aEFURTRPUFAvNFl3NGNQRjVZclp2dzdjdVNJMWd6czJ1eXZHUHFvcVg1WWZmcWlxQjlXMC90bzZOQ2hXTGh3SVlES1FOK0NCUXRnWjJlSHJLd3NYaU5RclRGWVJVUjEwcmx6WjVTWGx5TThQQnhBNVJjakl5TWpEQjgrbk1XOUg3UEJnd2VyUGVlUmtaRUFLZ3RicWh2ZTVlN3VqcUNnSUtYTWx1am9hQUNWTTcxVURWUXBHQm9hWXZUbzBRMGFyS3BMUDIxc2JDQVdpeEVWRllXZVBYdlc2d3RRZmRvNmNlSUVBT0NWVjE1Uk8yVzE0bnlwQzFiVjVYbHIwcEJ0TlVTN1lyRVlBRlNtbjYrcTZycnM3R3dHcTU1QTFZTlNVVkZSTlJhSkJpb3pTclROQXFrcHM2WSt2THk4RUJJU2dwQ1FFSHp3d1FjQWdDTkhqcUMwdEZScGVFcGQ1ZWJtSWlJaUFrRGxrTG1GQ3hjaVBUMWRLTUJkVmxhbXNrL1RwazN4MldlZklUMDlIY2JHeHJDMnRvYS92ejhpSWlMdzJtdXZvVXVYTHBneFl3YTJiZHVtbEpsVFVGQ0F4WXNYdzl2Ykc3Nit2bGkyYkJrV0xseUlyNzc2Q2wyNmRCR0NGRldMZjFmOWY5VlozS1pNbVlMNTgrZlgrUHltVEptQ0tWT21JREl5VWhpMmEydHJDNkJ5TmtHZ2NwYTA2cCtESXBFSVRaczJSZGV1WFlYQzgwRGw3SDRKQ1FsS3RmSTBVVmVrZitEQWdYanp6VGV4Wjg4ZWVIdDdLODJRNk9Ua2hNREFRQlFYRjhQUHp3K2RPblhDVjE5OTFTREY1dFVaT0hBZ0JnNGNDRDgvUDdSdDJ4YmR1blVUYm55TUdUTUc2OWF0UTB4TWpOWkFqS0orbVlHQkFmcjA2U01NV3gweFlnVHM3T3pRcWxVclhMNThXY2lFL2ZmZmYyRmdZS0F4V05VWTd6RmRLYksrNUhLNThMNEpDUWxCLy83OWxlcEtOYVRjM0Z5bDE1OGlXS3NZTXBxY25JeVFrQkQ0K2ZrSjljNFV3ZFRhQnF1a1VxbFM5bEJZV0JpYU4yK09GMTU0UVNuYjdibm5uZ09BR3NzRjFIZi9obXJyd1lNSEVJbEVDQWdJMFBnOWFmNzgrYkN3c0ZCWlBubnlaR0h5SDIyMUROV3RxeHI4b21jUGcxVkVWR2M5ZXZTQVZDb1ZacWRKU2txQ29hRWhoZ3dad29EVlk5UytmWHUxeTIvY3VBR2djc1lteGN4c1ZTa3Vudkx5OG9SbGlpd2piZGszNm9KWTlWR1hmcjd4eGhzSUNBakE4ZVBIY2YzNmRZd2JOdzZ2dlBKS25XYVZxMDliaXI2ckt5YXZvTWcwMExSdmJaNTNUZjFvaUxZYW9sM0ZjQUZ0RjRkVjEybWE4WW1lVGsyYk50VllrK2hSYWRldUhicDM3NDZqUjQvaXZmZmVnN0d4TVlLRGcrSHE2cXBVeTZZdS9QMzljZVRJRWVHeFlvcjIyaFNZZDNSMHhLUkpreEFkSFkwNWMrWmc5T2pSUXViUzl1M2JsVExaZHU3Y0NabE1CaTh2TDdSbzBRTHIxcTNEVjE5OUpWeFVoNGFHd3RQVEUxdTJiSUdEZzRQd2Z4TVRFMHllUEJrSERoeEFkblkycGsrZmp0RFFVS1dMZUUyc3JLd3djT0JBSEQ5K0hMMTc5MWFhc2w1UjMvRHUzYnRDTm9xQ0xqVm9mSDE5TlFhMnRXVUhUWjQ4R1FNR0RFREhqaDJSbDVjbkJBdmZlKzg5K1ByNnd0ZlhGLzM2OWNPU0pVdlVCdHNiMHV6WnN6Rno1a3ljUDM5ZWFWamVxNisraXBDUUVQejg4OC9vMWF1WFVvMnRxaFNmcGFhbXByQzN0NGVUazVNUXJBSXFKNlZJU2tvU3RqOTM3aHk2ZGV1bUZNU3NxakhlWTdxcW52VmxhbXFLTjk1NEErKysrNjdhN2RXOVBoV3ZQMTFldTBEbGUyajc5dTFxMXlrbWpaay9mejYrK3VvcmJOaXdBWmFXbGtMR1lXMkNWWEs1SFBmdTNWTXF1SitTa29LeXNqS05yK1dxN3lWMTZydC9RN1dWbHBhRzVzMmJxOVQyVXBETDVTZ3RMVlY3NCtudTNic29MaTVHaHc0ZFZPcTQ3ZDI3RjBlT0hNR3laY3ZVWm1QelJ0YXpqY0VxSXFvWGQzZDNWRlJVNE5TcFV3QXFDMzRhR1JucE5JTWFOUXgxZDdHQS82WkZ6OG5KMGJwLzFTRWdEeDgrQkZCendkZUdWSmQrZW5sNXdkcmFHci8rK2l2UzA5UGg3KytQWDMvOUZXKzk5UmJHang5ZnEreW8rclNscUE5V2wvTlZsK2Y5T05wcWlIYXJ6M0ttVHRXQXRpN2JFOVdYbDVjWHZ2bm1HMFJGUmNIVzFoWlpXVm1ZT0hGaXZkczFNRERBKysrL2p5NWR1bURSb2tWQ1lDUTBOQlNuVHAxQzkrN2RoVXdiVDA5UC9Qenp6eHFET0s2dXJrS3hhVXRMUzd6enpqdllzbVVMWG5ycEpYVHAwZ1VwS1NrSUNnckMvLzNmL3dtQjhKWXRXMkxqeG8wcU40azAzVFNxNjgyazU1NTdEdkh4OFFnSkNWRTdYZjN5NWN0Vmx1a3lnNlNabVZtZHNwNUVJaEhhdG0yTG5UdDNZdmZ1M1VMUTI5N2VIbE9uVGtWZ1lDQmNYRndlZWFBS3FNd1U2OW16SjZLaW9sU09OMjNhTkN4ZXZGajR2YW1qK0Z1aUdJNnFHSFpaWGw0T1kyTmp0Ry9mSHRIUjBTZ29LSUJVS3NYTm16ZUZETUVualNMclN5UVN3Y3JLQ3M4OTk1elczNUcySWNlNjFvT2JPM2V1VXZBNE5EUVVHemR1RkI0M2Jkb1VuMy8rT1JZdFdnUS9QejhzWDc2OFRwbFZpWW1Ka0Vna0dEcDBxTEJNTHBmRHdjRUIwNlpOVTd0UFRVT1E2N3QvUTdRbGw4dHg2ZElsclhVb2k0dUxJWmZMMVFaUS8vbm5IK3pidHc4N2QrNVUrdXdUaThXSWpJekUwS0ZEaGF3NlJRWVdFY0JnRlJFMWdENTkra0FxbFFvektWMjRjQUhsNWVVWU1tUUl4NmMzSWpNek0wZ2tFbno5OWRmbzFhdVhUdnNZR1JtaG9xSkM3WkFWQlYwQ0h1cUNEOVh2dU5lbm53RHc0b3N2WXNDQUFZaU5qY1dCQXdlUW1KaUlYMy85RldscGFiVk9HYTlyVzRyenBaanBTaDFONTdLdXovdFJ0OVVRN1NyMjAzWmVGRU9IRk52VGs2ZDZWc09EQnc4YXFTZTZHVEJnQU96czdIRDA2RkhZMmRuQnlzb0tMNy84Y3IzYlZkUndxWDQrQ2dvS3NIcjFhbXpldkZtcEhwNUVJbEdhOWN6RXhFUjREeWdDVlFyZTN0NklqbzdHTjk5OGcxV3JWdUhiYjc5Rm16WnRNR0hDQktYdHFsN2NhY29JS1NrcGdZR0JRYTJITlNrWUdCaEFLcFZpNHNTSkdEZHVuQkJnU2s1T3h2ejU4NFZNcnRwZWJNNmJONi9XZmFtb3FNQ1JJMGV3WThjTzVPYm1Zc2lRSVhCeGNSRnFnSTBaTXdaSlNVbjQ0NDgvWUdwcWl2SGp4OWY2R0xWeDY5WXRSRWRIdzhyS0NnRUJBZWpSbzRmd08rL1NwUXVXTDErT3ZuMzdhdHovN3QyN0FQN0xYTzdSb3dmMjc5K1B5NWN2dzgzTkRSMDZkQUJRbWUycUdFTDN1T3M3TlJSZHM3NXNiVzNoNnVvS1B6OC9sWFdLVENsMXdkQUZDeFlJUTFScnc4WEZCZE9uVDRlWm1Sbmtjcm53dDF2WFlLZFVLc1Z2di8wR0l5TWpqQmt6UmxodWIyK1AvUHg4OU92WHIwN2ZpZXU3ZjBPMGRlblNKWWpGWXEyekV4Y1dGZ0pRSC9BNmZmbzBldmJzcVJLVTNyUnBFeXdzTElUQWEyWm1KbGF1WEluRml4ZkR4Y1ZGNS83UjA0dFhrVVRVSUR3OFBKUytpRjIrZkJuQndjRjFMcUJLOWFlb0hYTDc5bTJkOTFGY0tDbUdmNm1qYlozaWk0aTZWSEpOTXhQVnBaOEtCZ1lHR0RCZ0FOYXVYWXRaczJZQnFKeEpTVEVzNVZHM3BiaXcwRmJEU3pGRmRuWDFlZDZQc3EyR2FGZHhvYUNZNmxxZHF1dTAxYllpL1RWejVreWxuMTkrK2FXeHU2U1ZvYUVoUm80Y2ljdVhMK1AwNmRNWVBuejRJODI2eWNqSWdMR3hNVnEzYnEyMGZPSENoWmd3WVlMdzgvdnZ2MnRzdzhEQUFFdVdMQUZRbVIyU241K1BGU3RXYU8yM1loaHU5YXpid3NKQ2pabTQyb1NIaCtQUW9VTUlDZ29TaHAxdjJMQUJhOWFzVWRuMnI3Lyt3cG8xYTJxOHFWSDFoc1pQUC8yRXZYdjNxdjJwVGlxVjR1alJvNWd4WXdZMmJ0eUlqaDA3SWlBZ0FBc1hMbFFKOUMxWXNBRHU3dTdZc21VTEFnSUNhcDFacXF2eThuSjgvLzMzYU5PbURkYXZYNCtTa2hKczJyUkphWnNCQXdab25WWHU1czJiUXFZWUFIVHYzaDBHQmdZNGYvNDhBT0Q1NTUvSHBFbVQ0T2pvaUppWUdMaTR1S2c4MzZmTnl5Ky9yRFpRVlJNL1A3ODZCNkhIamgyTEVTTkdRQ1FTb2JTMEZNYkd4am9GWHZQejgrSGo0NE9rcENSTW16Wk5xWFpiLy83OVVWQlFnQU1IRHFqc2QrZk9uUnBmbDNYWjM4aklTTWlVcjI5YkFMQmp4dzQwYWRKRWE0QlVFWUN2R3BnSEtyOC9wS2VucTlRak8zNzhPT0xpNGpCdjNqd2h3TldxVlN1WW1abGg3ZHExV205MjBiT0RtVlZFMUdBVWY4VGk0dUlBVk41cDNMOS9QN3k5dlRYV2FhQkhwM2Z2M2toT1RzYmh3NGZoNWVXbDl1SkdMcGRESnBNSnhVRGQzTnlRbHBhR0kwZU9DRk52VnlXUlNCQVNFcUx4bUsxYXRVSnFhaW91WExpZzhtVlJVWXkvSWZxcHpzaVJJeEVZR0FpZ01zT2o2aGQ1QXdNRHlHUXlwV3dlYmJTMVZaV2JteHR1Mzc2TnNMQXd2UDc2NnlxMUZRb0tDaEFjSEt4MjM0WjYzdlZ0Uzl1NXFXdTdiZHUyUlhwNk9qSXlNalQyK2M2ZE93QXF2OWhXLzNKTFR3WmRobmpwbTFHalJtSG56cDBvTHkrdlZVMnBlL2Z1cWRSYUFiUVBRMUprR2NmR3hpcGRxUDM0NDQ5bzA2YU44RmhicHBOY0xrZENRZ0trVWlua2NqbWtVaWt1WGJxRTFxMWJhN3lJenM3T1J0T21UVlVDVTdkdjMxWTZyb0tUazVQVzMyVkdSZ1lPSFRvRVIwZEhmUGpoaDBoSVNFQjBkRFNXTFZ1bXNtMi9mdjJ3Zi85K2ZQSEZGL2p5eXkvVlprMkt4V0tzVzdkT3lBNzc4TU1QTlI2N3FyeThQQ3hZc0FEMzd0MkRzN016dnZubUc3end3Z3NhdHpjMk5zYVhYMzRKWDE5ZkJBY0g0L0xseTVnN2R5NDZkKzZzOVRoejVzeUJxYWtwMXE5ZnIxTy9ObTNhaExTME5LeGR1eFlPRGc2WU5Ha1Nmdm5sRjd6MDBrdDQ4Y1VYZFdyajNMbHo2Tml4by9BM3hNTENBblBuemtYWHJsMEJWTTR3TjNIaVJCUVVGT0RpeFl0UDFFeC9UNnJpNG1LMTMxMGZQSGdnQkh1S2lvcVFtcHFLYytmT1FTcVZxZ3czQkNycllwNDhlUkpidG16QitmUG4wYjE3ZDhoa01seS9maDFuejU3RjMzLy9yZlV6b0M3N1AvLzg4MGhLU3NLUFAvNElTMHRMWWRoZlhkb0tDd3REUWtJQzNudnZQYTNEZFJXWnRkYlcxa3JMVDU0OENVTkRRM2g0ZUFqTGJ0NjhpWUNBQUl3Y09WSXB5ODdRMEJDTEZpM0N2SG56c0hYclZzeWVQVnZqOGVqWndNd3FJbXBRQXdZTXdLQkJnNFRIR1JrWjJMMTd0MUQ3aGg2ZjBhTkh3OUxTRWhrWkdmamlpeStVc21QS3lzb1FHeHVMQlFzV0NMUGlBSlZEVG95TmpTRVdpL0hsbDE4aU16TlRXSGZyMWkwc1hicFU2eEJCeFZDeFk4ZU9DY05DNVhJNVRwdzRnVU9IRGpWWVAxZXNXSUhFeEVUaDdyeGNMa2RRVUJDQXlndVU2dlZnRkxWZEZIMnErbnJVdGEzdDI3ZGo4dVRKU2hkMVk4YU1nWW1KQ1hKemM3RjgrWEtsdnQrOGVSTkxseTdWZUtleUxzOWJrL3EwcGUzYzFMVmRSVjJMYTlldWFleXpZcDIyR2hpa254d2NIUEMvLy8ydnNidFJKN2EydHVqZnZ6OTY5KzZ0VkFTNUpqazVPVGg0OEtES2p5Wnl1UnlSa1pIbzNMa3pmSDE5aFlsSWdNcUMwdWJtNXNLUHVveWJrcElTaElXRllmYnMyVmkzYmgwNmRlcUVYMzc1QlMrLy9ESisrT0VIekp3NUU4SEJ3VXJEQ1JWU1UxUGg3T3lzc3Z6aXhZdkNyRisxTVduU0pPemR1eGMvL1BBRFdyWnNpUTBiTnFCSGp4NXFaMjV6ZG5hR2o0OFBybCsvanVYTGx5dE5ucURJOUpnMWF4YUtpb29nazhrQTZKNVpaVzF0RFJjWEY4eWZQeC8rL3Y0cWdTcDFuN1VtSmlaWXVuUXBKaytlakxTME5BUUdCZ3JIVlVjUmZOQjFpTjBmZi95QkkwZU80TDMzM2hPQ1lHUEhqb1dycXl1eXNySTBIcU5xb0RFek14UG56NTlYdWNFemN1UklsYjlsVVZGUmtNbGtEVEo4OVZteWNlTkdlSHA2Q2o5VjYxVnBJaGFMMWRaZnVudjNMalp2M296Tm16ZGovLzc5eU1yS2dyZTNOMzc5OVZlMUFYQkxTMHVzWDc4ZVk4YU1RVnBhR3Y3NDR3L3MzYnNYaFlXRitPaWpqMnJNZHF6TC9uUG16RUdIRGgxdzlPaFJuRDU5dXM1dEpTWW1JaUFnQUIwNmRNRHJyNyt1dForS0NRQ3EzOXlMaW9wQzkrN2RoZXlwdUxnNGZQYlpaekEwTk1RTEw3eUE0OGVQNDlDaFE5aStmVHNDQWdLd1k4Y09XRmhZSUNRa0JBa0pDVnFQU1U4L1psWVJVWU56ZDNlSGhZVUZ3c0xDSUpQSmtKMmRqWjA3ZDJMOCtQRXFkMXpvMGJHMXRjWG5uMzhPSHg4ZkpDUWtZTmFzV2JDeXNvS3BxU2x5YzNOUlVWRUJRME5EcFFzbEJ3Y0hmUFRSUi9EejgwTmlZaUttVDU4T096czdWRlJVSUQ4L0gzWjJkcGcyYlpyRzFQeng0OGZqMkxGanlNL1B4NnBWcTlDc1dUUEk1WElVRkJSZzl1elpRajJSK3ZZelBqNGU4Zkh4TURjM2g1V1ZGUW9LQ29TaEw5T21UVlBKY0hycHBaZXdaODhlL1BQUFA0aU5qVVZSVVpGd1oxVFh0dmJ1M1l1U2toTHMyN2RQK0VMcTRPQ0F1WFBud3MvUEQ5ZXVYY09zV2JOZ1kyTUR1VnlPdkx3ODJOblo0WU1QUGxCN3Z1cnl2QnZ5ZDYzTHVhbHJ1LzM2OWNQV3JWdHgvZnAxRkJRVXFNMmNpbytQQndDdGRWeElQeGthR3FvZHVsbFJVWUZMbHk3QjNOeGNDSFJYdi9qUkpSdnJVVytqR0ZaWDNicDE2K3AwckR0MzdxQ2twQVRYcmwwVHNnL0R3OE9SbFpXRmJkdTJJVEl5RXI2K3ZrSTdkKzdjRVlJVmNya2M1ZVhscUtpb2dMMjlQZjc5OTErY09YTUdaODZjUVVsSkNkemMzREJyMWl4aHh0RjU4K1poMUtoUitQUFBQeEVZR0lpZmYvNFpuVHQzUm84ZVBlRGk0b0krZmZvZ0lTRUJmZnYyUlhKeXNuQnpvYWlvQ0RFeE1WaXhZZ1h5OHZLUW5wNHV2Rzl6YzNPUm5wNk90TFEwQU5wcnlQMzIyMi9JeTh2RDExOS9qVnUzYnFGSmt5YTRjT0VDZ1A5bTdYSnhjY0hLbFN2eDNYZmZJU1VsUmNnT2lvNk9CZ0FNSHo0Y1U2ZE94WlVyVndEOEY3d0RLck5SczdLeVlHcHFLdFFBcXhvd3FQNjdPM3YyckpEWnFiakpVSDNDQzVGSWhBa1RKcUJQbno0d056ZlhXcXNuS1NsSjUzcFE1OCtmeDE5Ly9ZVVJJMFlvRlU0M01EQ0FyNit2Y0g2dlhidUcwNmRQdzhMQ0F1WGw1UWdPRGhhQ1VISzVISUdCZ1RBM044Znc0Y1B4MFVjZmFSMXFyekJwMGlTbHh6Lzg4SU13cStYamZJODk2allieWp2dnZLTVU0RHR4NG9UUzdJQVJFUkU0ZS9Zcyt2ZnZqelp0MmlBbkp3ZEJRVUhvM3IyN1VqdDE3YitWbFJWbXpab2xsQmpRUnQweGFyTS9VQmswcmo0VXRiWnR4Y1hGNFp0dnZvR2xwU1ZXckZpaDlIZis0TUdERUl2RnNMR3hnWVdGQmNSaU1mYnQyNGZPblRzcnpSVXMvd0FBRFB0SlJFRlVmYzlQVGs3R25UdDM0TzN0TFN3ek5qWVdndGhyMTY2RmxaVVZySzJ0MGF4Wk05alkyTURHeGdaang0NUZaR1FrTm16WWdNREFRSTdPZUlZeFdFVkVqNFNycXl2TXpNd1FFaEtDc3JJeUZCUVVZT2ZPbmZEMDlOUnBLbXRxR0wxNjljS21UWnV3ZS9kdW5EOS9IZzhlUEVCcGFTa2NIQnpRbzBjUGpCNDlXaVdBT0dUSUVEZzZPbUxYcmwyNGZQa3ljbk56WVd0ckMwOVBUN3p6emp0YXA0cTJzYkhCOTk5L2oyM2J0dUhpeFl1UVNDUndjbkxDaHg5K2lNR0RCNnNOVnRXbG4xT25Uc1dwVTZlUWxwWUdzVmlNWnMyYW9XZlBudkQyOWxiNWNna0E3Nzc3TGlRU0NhS2pvMUZVVktTVWRhQnJXeU5HakVCWVdKZ3dsYmpDMEtGRDBhWk5HK3pldlJ0WHJsd1JnbnBlWGw1NCsrMjNoUXZBaHZyOU5IUmIyczVOWGR0MWRIU0VxNnNycmwyN2hoTW5Uc0RMeTB0cGZXcHFLbEpTVW1CaVlxTHpNQm5TZjBaR1JsaXpabzJRbmRldVhUdTR1N3MzY3E4ZXZhMWJ0K0xNbVRNQUtnTXhCUVVGK09tbm56Qm16QmpZMmRuaDlkZGZSNTgrZlJBU0VvS0NnZ0o4Ly8zM0tDa3BVY3J3NmQyN053d01EQkFYRjRmbXpadGo5T2pSR0Rac21OcXAzSjk3N2ptc1hMa1NkKy9lUlZoWUdFNmVQSWtkTzNiQTA5TVRmZnYyeFkwYk56Qmx5aFNzV3JVSzE2NWRnNGVIQjg2Y09RTW5KeWM0T3p2ajdiZmZCZ0JoMXQ2TEZ5OWk3ZHExQUlET25UdHJyU0UzWThZTURCOCtIQTRPRG5qenpUY2hrVWdnRW9rd1lzUUlwU0JSOSs3ZGhXTFRDdDdlM3VqV3JadmFqQ3lGN094c0xGaXdRSGpzNnVxcTlUVVVGUldsTk1SODFLaFJzTE96VTd0dHg0NGROYmFqY09YS0ZiUnIxMDZwNXBBbWJtNXUrT0NERHpCdTNEaVZkVldmdDB3bXc2NWR1NFRIaXBzY0NwYVdsbmovL2ZkaFpXV0Y1Y3VYMTZsV2o2SitJcWxuWTJPajlOM1R4c1pHYVgyTEZpMFFHUm1KeU1oSVlabXJxK3N6Tzl3eUt5c0xQajQrc0xHeHdlclZxMVd5VUFzTEMzSG8wQ0doTHExSUpFS25UcDJ3ZVBGaWxiYjY5ZXVIZnYzNkNZL2QzZDJ4Y2VOR0lVQ2xxY3hCOSs3ZDhlZWZmK0xodzRjTVZqM0RSR1ZsWlp3dm1vZ2VtZnYzNytQQWdRUENYUlNSU0lTWFhub0pQWHYyYk9TZVVWMGxKQ1RnODg4L0IvQmsxcXloeCtQVXFWTll2WG8xMnJadGk4REFRS1ZoTC83Ky9rSWRMTmFrMEg4U2lRVFoyZGxvMTY1ZGpkdVdsSlNnb3FJQ0lwRklKY1B4YVpXWGx3ZUpSQUpMUzBzaGNKdWVubzVXclZwcExZUXVrOG1FYzJWa1pJVGMzRnlJeFdLNHVMalVldXIyek14TTJOblp3ZFRVRklXRmhTckRsK1J5T2JLenM5R2lSUXRVVkZSQUxwY0x0V25rY2psS1Nrb2dsOHRWTXVHT0hqMktBUU1HcVAxZGxwU1VRQ3FWd3RUVVZLY00wT3FLaW9xUWxwYUdqaDA3S3ZYbDRjT0hFSWxFTURZMnJuR20wSUtDQXVUbjUwTW1rOEhLeWtvbENGRmJmLy85TjJ4dGJURjgrUEI2dFZPZFhDNFhaa21zL3JzdEx5K3Y4d3lOejZxclY2L2k2dFdyYWdPRjFkMjdkdzlXVmxaYTZ5MEJFR2IyTFM4dlY4cjJlMWFkUFhzV3JxNnVXbXRLS21hUE5qSXllcVNUVmRDemk4RXFJbnJrOHZMeXNILy9mcVVaNGx4ZFhURjA2RkIrUVhzQ01WaEZ1bHEwYUJHU2twTHc2YWVmQ2xrY2QrL2V4WXdaTTJCcWFvcGZmdm1GUTRPSmlJaUlTQVVMckJQUkkyZHRiWTJKRXljS1UxNERsVFVjZHUzYXBiWTRMQkU5SFJZdVhBaFRVMU5zM2JwVnFBTVdHQmlJaW9vS3pKbzFpNEVxSWlJaUlsS0x3U29pZWl6TXpNd3dkdXhZcFdMS1lyRVlPM2JzVUpwaGpJaWVIbTNhdE1IQ2hRdng0TUVEYk55NEVTRWhJVGg3OWl5OHZMenc2cXV2Tm5iM2lJaUlpRWhQY1JnZ0VUMTJOMi9lUkZoWW1EQkxFVkJaeExsLy8vNTFxbnRCanhlSEFSSVJFUkVSMGFQRXpDb2lldXc2ZHV5SUNSTW1LQlZDalkrUHgxOS8vUVd4V055SVBTTWlJaUlpSXFMR3hzd3FJbW8wWldWbE9IcjBLSktUazRWbEJnWUc4UER3RUtieEppSWlJaUlpb21jTGcxVkUxT2l1WHIyS2lJZ0lsSmFXQ3N0YXQyNk5FU05Hc0FBekVSRVJFUkhSTTRiQktpTFNDNFdGaFRoNjlLaFNzWFZqWTJQMDdkc1hQWHYyaEtHaFlTUDJqb2hJZjFWVVZLQ29xQWdTaVFSRlJVVW9MeStIVkNxRlZDcEZSVVdGOEg4aUlxSm5nWWVIUjJOM2dSb0FnMVZFcEZjU0VoSVFIUjJOOHZKeVlWbXpaczB3YU5BZ09EczdOMkxQaUlnYWoxd3VSMTVlSHJLenM1R1RrNFBzN0d3OGVQQUFFb2xFS1N1VmlJam9XZmZ4eHg4M2RoZW9BVEJZUlVSNkp6OC9IMkZoWWNqTXpGUmEzcTVkT3d3YU5BaTJ0cmFOMURNaW9zY25KeWNINmVucFNFdEx3NTA3ZDRRWlZFVWlFV3hzYkdCcmE0dW1UWnZDM053Y2xwYVdzTEN3Z0tXbEpZeU5qV0ZrWkFRREF3TVlHUm5CME5BUWhvYUdFSWxFamZ5TWlJaUlpSFREWUJVUjZTVzVYSTRyVjY0Z0ppWUdFb2xFV0M0U2llRG01Z1lQRHcrWW1wbzJZZytKaUJwZWZuNCtrcEtTY1BYcVZlVGw1UUVBN096czRPam9pRFp0MnNET3pnN1cxdFljR2sxRVJFUlBOUWFyaUVpdmxaV1ZJUzR1RHYvKyt5OWtNcG13M016TURHNXVibkJ6YzRPWm1Wa2o5cENJcVA3dTNMbUR1TGc0cEtXbFFTUVNvWDM3OW5CMWRVWGJ0bTFoWVdIUjJOMGpJaUlpZXF3WXJDS2lKMEplWGg2aW9xS1FrcEtpdE56RXhBUTlldlNBdTdzN0xDMHRHNmwzUkVSMUl4YUxFUmtaaVl5TUREUnAwZ1E5ZS9hRXE2c3JQOCtJaUlqb21jWmdGUkU5VVZKVFUzSGl4QWs4ZVBCQWFibVJrUkc2ZGV1R1hyMTZvV25UcG8zVU95SWkzY2hrTXNURnhTRXVMZzdtNXVibzM3OC9PbmZ1ek9GOVJFUkVSR0N3aW9pZVFISzVIRGR1M0VCY1hCekVZckhTT2dNREE3aTR1S0JidDI1d2RIUnNwQjRTRVdtV25aMk5zTEF3aU1WaWRPM2FGUysvL0RKcjhCRVJFUkZWd1dBVkVUM1JVbE5URVJjWHB6SnpJQUEwYTlZTVhidDJSZGV1WFRta2hvajBRbUppSXNMRHcyRnVibzRoUTRiQTJkbTVzYnRFUkVSRXBIY1lyQ0tpcDBKR1JnYmk0dUp3Ky9adGxYV0tZc1ZkdTNaRmh3NGRPTXlHaUJwRmJHd3NZbU5qMGFGREI0d1lNWUtUUXhBUkVSRnB3R0FWRVQxVnhHSXhMbCsrakt0WHI2S2twRVJsdmFtcEtkcTJiUXRuWjJlMGE5ZU9zMndSMFNNbms4a1FIaDZPeE1SRWRPblNCVU9IRG9XQmdVRmpkNHVJaUloSWJ6RllSVVJQcFlxS0NxU2twT0R5NWN0SVRVM1Z1RjNyMXEzUnZuMTdPRHM3bzBXTEZvK3ZnMFQwVENndkwwZG9hQ2hTVWxMUXUzZHZ2UGppaTQzZEpTSWlJaUs5eDJBVkVUMzFIajU4aUN0WHJ1REtsU3ZJejgvWHVKMmxwU1ZhdDI2TlZxMWFDVDhzZWt4RWRWVmNYSXhEaHc0aEt5c0xMNzMwRW5yMTZ0WFlYU0lpSWlKNklqQllSVVRQbEp5Y0hLU2twQ0FsSlFXWm1abVF5N1YvQkZwYld3dUJxeFl0V3NES3lncE5talJoM1NzaTB1cisvZnM0ZlBndzh2THlNR3pZTUhUcDBxV3h1MFJFUkVUMHhHQ3dpb2llV2FXbHBVaExTOE90VzdkdysvWnRGQlVWNmJ5dnBhV2xFTGl5c3JKQzA2Wk4wYVJKRXhnWkdjSFkyRmo0MTlqWUdJYUdoc0l5a1VqMENKOFJFVFcya3BJU25ENTlHaGN2WG9TeHNURkdqUnJGR2YrSWlJaUlhb25CS2lJaUFISzVIRGs1T2JoMzc1N3drNTJkRGFsVTJtREhrTWxrRGRZV0VXbldyVnUzeDViSmRPZk9IWmlZbU1ESXlBZ1pHUmxJVFUxRmFXa3BIQjBkTVd6WU1EUnIxdXl4OUlPSWlJam9hY0pnRlJHUkJsS3BWQWhnM2IxN0Y3bTV1U2dvS0lCRUlxbHgrS0E2REZZUlBSNk5OZE9laFlVRm5KeWMwTDE3ZHpnNk9qWktINGlJaUlpZUJneFdFUkhWa2t3bVEyRmhJUjQrZklpQ2dnSVVGQlRnNGNPSEtDb3FnbFFxUlhsNU9jckx5MUZSVVlIeThuSmhXVmxaV1dOM25laVo4TGd6cTFxMGFBRjdlM3RZV0Zod3FDOFJFUkZSQTJDd2lvaUlpSWlJaUlpSTlFYmo1TWtURVJFUkVSRVJFUkdwd1dBVkVSRVJFUkVSRVJIcERRYXJpSWlJaUlpSWlJaEliekJZUlVSRVJFUkVSRVJFZW9QQktpSWlJaUlpSWlJaTBoc01WaEVSRVJFUkVSRVJrZDVnc0lxSWlJaUlpSWlJaVBRR2cxVkVSRVJFUkVSRVJLUTNHS3dpSWlJaUlpSWlJaUs5d1dBVkVSRVJFUkVSRVJIcERRYXJpSWlJaUlpSWlJaEliekJZUlVSRVJFUkVSRVJFZW9QQktpSWlJaUlpSWlJaTBoc01WaEVSRVJFUkVSRVJrZDVnc0lxSWlJaUlpSWlJaVBRR2cxVkVSRVJFUkVSRVJLUTNHS3dpSWlJaUlpSWlJaUs5d1dBVkVSRVJFUkVSRVJIcERRYXJpSWlJaUlpSWlJaEliekJZUlVSRVJFUkVSRVJFZW9QQktpSWlJaUlpSWlJaTBoc01WaEVSRVJFUkVSRVJrZDVnc0lxSWlJaUlpSWlJaVBRR2cxVkVSRVJFUkVSRVJLUTNHS3dpSWlJaUlpSWlJaUs5d1dBVkVSRVJFUkVSRVJIcERRYXJpSWlJaUlpSWlJaEliekJZUlVSRVJFUkVSRVJFZW9QQktpSWlJaUlpSWlJaTBoc01WaEVSRVJFUkVSRVJrZDVnc0lxSWlJaUlpSWlJaVBRR2cxVkVSRVJFUkVSRVJLUTNHS3dpSWlJaUlpSWlJaUs5d1dBVkVSRVJFUkVSRVJIcERRYXJpSWlJaUlpSWlJaEliekJZUlVSRVJFUkVSRVJFZW9QQktpSWlJaUlpSWlJaTBoc01WaEVSRVJFUkVSRVJrZDVnc0lxSWlJaUlpSWlJaVBRR2cxVkVSRVJFUkVSRVJLUTNHS3dpSWlJaUlpSWlJaUs5d1dBVkVSRVJFUkVSRVJIcERRYXJpSWlJaUlpSWlJaEliekJZUlVSRVJFUkVSRVJFZXVQL0FUcjVmMFlOVUpwSEFBQUFBRWxGVGtTdVFtQ0MiLAoJIlRoZW1lIiA6ICIiLAoJIlR5cGUiIDogIm1pbmQiLAoJIlZlcnNpb24iIDogIjE4Igp9Cg=="/>
    </extobj>
    <extobj name="C9F754DE-2CAD-44b6-B708-469DEB6407EB-2">
      <extobjdata type="C9F754DE-2CAD-44b6-B708-469DEB6407EB" data="ewoJIkZpbGVJZCIgOiAiMjQxNDE3MjcwMTcwIiwKCSJHcm91cElkIiA6ICIxMjMxODM0NTUzIiwKCSJJbWFnZSIgOiAiaVZCT1J3MEtHZ29BQUFBTlNVaEVVZ0FBQkxrQUFBTG1DQVlBQUFDdU0wYlZBQUFBQ1hCSVdYTUFBQXNUQUFBTEV3RUFtcHdZQUFBZ0FFbEVRVlI0bk96ZGQzaFVaZjcrOFh2U0N3a2hvVVBvVGFSM1dDa3FSU0lnZ3IzZ0YxVFdob0lLaTBnVlJFQVJWSmJxQ29xQ1VrWGFTbS9TZ3dxRUNLRWtoQkpJSUkzMFpPYjNSMzV6TmtNbUlVRWdHWGkvcm90TDU1eG56bndtT1puazNPY3BwdlQwZElzQUFBQUFBQUFBQitaVTFBVUFBQUFBQUFBQWZ4Y2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UFBQUFBSEI0aEZ3QUFBQUFBQUJ3ZUlSY0FBQUFBQUFBY0hpRVhBQUFBQUFBQUhCNGhGd0FBQUFBQUFCd2VJUmNBQUFBQUFBQWNIaUVYQUFBQUFBQUFIQjRoRndBQUFBQUFBQndlSVJjQUFBQUFBQUFjSGlFWEFBQXdIRDU4V0VGQlFRb0tDaXJxVWdBQUFJQkNJZVFDQUFBQWNFTkpTVW5Lek13czZqTHVlaGFMUlVsSlNjckt5aXJxVW14RVIwY3JNVEd4cU12SWs4VmlLZW9TN2hyRjlSd0VDb0tRQ3dCUWJJU0ZoZW03Nzc1VGVIaTRReHdYUU5HNjBVVnRYRnljeG80ZHE3LysrdXVtamg4Y0hLdytmZm9vUER4Y0dSa1pHamR1bkZhdFdwWHY2eDQvZmx6dnYvKytRa05EYysxTFRrN1cyMisvcmQ5Kyt5M1A1MSs0Y0VGVHBreFJTa3BLcm4xbXMxbXBxYW02ZXZXcUlpTWpGUklTb2wyN2R1bVhYMzdSM0xsek5XM2F0SnQ2bndYMTVKTlBhc09HRGJtMmI5bXlSVUZCUVVwTFM5TzFhOWVVbHBaVzRHTmFMQlo5L3ZubmlvdUx1NVdsT3JUTGx5L3J5U2VmMU9IRGgrL282MFpIUit1TEw3NVFjbkt5M2YxVHAwN1ZLNis4b3ZUMDlCc2U2L0xseTNyNzdiZnozTDlxMVNxTkdqWHFwbXVWcEpDUUVBVUZCZW5TcFVzNmRlcVVYbjMxVlczZnZyM1F4OW01YzZjR0RoeElnSnREVVoyRE56SnYzanh0M2JyMWxoeHIwNlpObWpWcjFpMDVGb29YbDZJdUFBQUFxM2ZlZVVlUzFLUkpFNGM0THVDSWdvS0NWTDkrZlgzMjJXZUZhbFBRSWF6cjFxMjdxZmIybnVQbTVxYUtGU3VxWThlTzZ0T25qMXhkWFkxOTBkSFJHamx5cEFZTUdLRFdyVnRMa21KaVlteWVIeE1Uby8zNzk2dHQyN1lxWGJxMHpUNG5KeWY1Ky92blcxdFdWcFpTVTFObE5wdmw2dXFxbGkxYmF0NjhlZHExYTVkR2pSb2xYMS9mWE0vWnVIR2pUcDQ4cVlvVksrYmF0My8vZnAwOGVWS2xTcFhLOTNYMzdOa2pKeWNudmYvKys1S2txS2dvdmZMS0t6S2J6Ym5hZW5wNnlzL1BUMzUrZmlwWnNxU3VYcjBxZjM5L0xWbXlSQXNXTE1qM2RmS1Q4L3R5STliZUhpYVRTWjk5OXBsaVltSTBldlJvbFMxYjlvYlBUVTlQMTZaTm0vVGlpeS9lZEswMzY5aXhZMXE5ZXJXT0hqMnErUGg0ZVhsNXFYSGp4bnJwcFpmc2Z2L1dyVnVuMWF0WDYrTEZpL0x4OFZISGpoMzE0b3N2eXQzZHZkQnRMUlpMbnNGZWZIeThKT25hdFd1S2pZM05zMzdyZVhUNDhHRU5IejY4ME8vZldxZFZhbXFxdG0zYnBwaVlHSTBiTjA1T1R2L3JEeEVWRmFValI0Nm9iOSsrY25OenUrRngwOUxTZFBMa3lUejNOMm5TUlBQbXpkT2hRNGZVckZtem02cmQrclUwbTgycVdyV3FPblhxcE04KyswemJ0bTNUcUZHamJPclBUMkppb3M2ZE95ZG5aK2VicXVOV1dMZHVuV2JNbUdIOGYxNXRDbnIrRmVUWXhmRWN6T203Nzc1VFJrYUdYbjc1WldQYjVzMmJaVGFiOWVDREQrWjd6UHgrLzFoZmI5ZXVYVGY4SFFESFJNZ0ZBQUNBR3hvNGNLRE40N2x6NTZwOCtmTHExYXZYTFdsdmxiTk5Ra0tDRGg0OHFHKy8vVmJCd2NHYU9IR2lYRnl5LzN6MTkvZFhoUW9WOVBISEgydk1tREZxM3J5NSt2WHJaL2VZWDN6eFJhNXRmbjUrV3JSb1ViNjFYTThhL20zWnNrVStQajY1OXFla3BHanIxcTNxM0xtelNwWXNtV3YvMXExYlZiNThlVld0V2xWSlNVazIrenc5UGVYazVLU0tGU3VxWDc5K21qZHZubHEyYkttT0hUdktiRGJMYkRacjZ0U3A4dmIybHFlbnB6dzhQT1RwNldsOFBmSXlaODZjUXIzSGRldldhZFdxVmNiajZPaG9sU2xUSnQvbldNTTNKeWNudmZiYWF4bzVjcVFHRHg2c0NSTW1xRWFOR2pLYnpUcC8vcnpkNTFxRHljVEVSS1dtcHViNUdwVXFWU3B3YUZFUVI0OGUxYkJodzFTcFVpVjE3TmhSZm41K09udjJyTFp1M2FvLy92aERYMzMxbFUxSTkrMjMzK3FubjM1U28wYU45T0NERHlvME5GUXJWcXpRMmJObjlkRkhIOWtjdXlCdEV4TVQ5Znp6eitkYjR5ZWZmSkx2ZnV2RmV0MjZkUXY5ZmJZbk1EQlFyNzc2cW1iTW1LRUZDeGJvN05tejJyOS92MDJiWmN1V2FkbXlaZm5XWTgvQWdRTjE3dHk1WE50SGpoeFpxT1BrWkExM01qTXo1ZUxpb2hkZWVFRXRXN2JVcVZPbmpITWx2N0JqNmRLbDh2YjJsdGxzbHNsa2tzbGtLdERyM21wWHJselJOOTk4SXhjWGx6eDdreFhtL0N2b3NZdmpPV2lWbVptcDlldlhxME9IRHJuMjNlZ3p6K3Fqano1U3VYTGxqTWVYTGwzUzZOR2pKV1gvYmpsMDZKREdqUnQzYXdwR3NVTElCUUFBZ0J2cTNidTN6ZU81YytmSzM5OC8xL2FiYlc5MWZac1hYM3hSMDZaTjA2Wk5tN1JwMHlZOThzZ2praVJuWjJkOThNRUhHalpzbUw3Ly9uczFiZHBVaXhZdHNybVFpNG1KMGJ2dnZxdDMzbmxIelpzM3Qza2RhOCt1Z3ZRNGUrdXR0M0p0czE3b2x5MWJWZ3NXTExBNXpycDE2Mnd1MU5ldFc2ZVltQmdGQndmTGJEYnJ5U2VmekhXOHp6Ly9YUFhxMVpNa1BmYllZOXE4ZWJNV0xWcGtjNUZYcDA2ZFF2YzJDUXdNTEZUN25MM1RObXpZb0RsejVtaisvUGwyZTYxWlpXUmt5R1F5eWNYRlJlWExsOWRubjMybTZkT255OC9QVDFKMmI1Qi8vdk9mK2I2dXZhOXhUai84OE1NTmU4QVZodGxzMXV1dnY2NGVQWHJZaEJzTkd6YlV0R25UdEhMbFNxUG1jK2ZPYWNtU0pXclJvb1hHalJ0bnRKODBhWkoyN05oaDB4dXBvRzE5Zkh5MGRPbFN1N1Zkdm54WmI3NzVwa2FQSHEyR0RSdmU4TDI0dTdzWCt2dWNsNkNnSU8zYXRVdVhMMS9XNjYrL3JwZGZmbG5KeWNrYU9uU28ycmR2cjJlZWVTYmY1OGZIeHlzaElVR1hMbDJTSkVWR1JrcktEaHd5TWpLVWtwSWlUMC9QWE0rTGk0c3p6cGZyNjdrUmUrZldqQmt6TkhEZ1FBMFpNa1JTOXJRRmE5YXMwYXV2dnFvU0pVb29QajVlNTg2ZGs2dXJxeTVmdml3bkp5ZWRQbjA2MTNIS2x5OHZMeSt2Rzlid2Q4eVlNVU5seXBTUmw1ZVgzV0hPaFRuL0NuUHM0bm9PU3RLMmJkc1VIeCt2aGcwYkd1ZVFsQjErSlNjbjIyekxxWExseXNiWHAxeTVjaXBac3FSKy92bm5YRGRBdG03ZHFzek1USDM0NFlkMmp4TVVGSFREenlRVVg0UmNBSURiNnZMbHkxcXlaSW1DZzROMTVjb1Z1YnE2S2pBd1VMMTc5MWFuVHAwazVmNGpObWVYOTV3WGl1bnA2ZHF3WVlOMjdkcWw4UEJ3SlNVbHljZkhSNDBiTjlienp6K3Z5cFVyMnh5bm9NZTF0cHMwYVpJYU5XcVU2ejNrdGI4Zzc2MndMQmFMZHUzYXBjMmJOK3ZFaVJOS1RFeVVwNmVuYXRTb29SZGVlRUVOR2pTdytYcXNYNzlldTNidFVrUkVoRkpUVStYbjU2Y0dEUnFvVDU4K3FsV3JsdDNYU0VsSjBZb1ZLN1JyMXk1ZHZIaFJ6czdPcWwyN3RwNTk5dGtiM3NsT1MwdlRpaFVydEdQSERsMjhlRkd1cnE2cVdiT21ldlhxcFhidDJ0M1Vld2J5WXpLWjlNd3p6MmpUcGswNmRPaVFFWEpKMlJkVzQ4ZVBsNWVYbDV5Y25QVEJCeDhvSWlJaTF6SHM5ZVN5ZmdiazEvdmd5SkVqbWpGamhrYU5HcFhyODhVcVo2K0NwNTU2U3YvNHh6K014Ny85OXB1V0xGa2lTVnE1Y3FWOGZIdzBhZElrbXg1SnNiR3hHajU4dU0xeG5KeWM5TjU3NzhuWDE3ZkllcGRJMGdNUFBLQzVjK2RxeVpJbGV1V1ZWL0pzbDVhV1pqT1UxTS9QVDJQSGpqVWUrL3I2MnUyZFk3Rlk5UDc3Nyt2Q2hRc3FWNjZjcGt5WlVxQ2hjTGRDbzBhTjdIN2VkK2pRUWRPbVRiT1p3M0h6NXMyeVdDeDYrdW1uYmI0ZmZmdjIxWTRkTzdSejUwNGpaQ2hvVzVQSnBMUzB0Rnc5K3FUL0RSVkxURXpVMWF0WDdkWi9Ld09GNjQwZE85Ym0rN0JxMVNwbFptYXFUNTgrQ2d3TTFJNGRPL1Q5OTk5cjd0eTV1WjY3WXNVS20rREVHa0N0VzdkT3ljbkpldTIxMTlTclZ5ODk4Y1FUUnB0dDI3WnA2dFNwK3ZqamorMStUNTUvL25tN1BYcFNVbEkwZVBCZ0RSMDYxTzd2dTFLbFNxbEVpUktTc250S3JsbXpSdTNidDFmcDBxWDE4ODgvR3dHWWxiMVFZOXk0Y1dyWnNtV3U3YmZLOXUzYnRYLy9mazJaTWtYejU4KzMyNll3NTE5aGpsMWN6OEhNekV6amMzUGl4SW01OXE5ZnYxN3IxNiszKzl6bHk1ZmJoS2p4OGZINjhjY2ZiVUl1aThXaTFhdFh5OTNkWFY5KythV3hmY2lRSVJvNGNLRHV1KzgrdXoxMTRUZ0l1UUFBdDgzeDQ4ZjE0WWNmS2prNVdjN096aXBWcXBTU2s1TjE0c1FKN2QyNzF3aUNLbFNvSUVtNmVQR2lKQ2tnSU1EdWhjNzQ4ZU1WSEJ3c0tmc09wTCsvdjJKaVlyUjkrM1lkUEhoUVgzMzFsY3FYTDIrMEwraHhiK2Q3SzR5VWxCUk5uRGpSZUk5dWJtN3k5L2RYWW1LaURoOCtyRC8vL05NSXVhS2pvelY2OUdqamd0N2IyMXNsUzViVWxTdFh0RzNiTm0zZnZsMXZ2UEdHSG4zMFVadlhpSTZPMWdjZmZLQUxGeTRZei9QMDlOU1JJMGQwNU1pUmZJZVN4Y1RFNk1NUFAxUmtaS1JNSnBNQ0FnS1VuSnlzdzRjUDYvRGh3M3JtbVdmeUhDNEcvQjNXWVdNSkNRbVNzbnZoV0NjM2QzVjFOUUtpNnljUnZuVHBrdnIzNzY5Um8wYXBiZHUyZG84ZEdCaW90TFEwL2ZUVFQzcjY2YWR0NXJleGZuYVlUS1pjRjNUYnQyOVgwNlpOYlhvNGxTMWJWclZyMXpZZWg0V0ZTWkt1WHIycTlldlg2OGtubjFUVnFsVnRqbU1OaDNLR1JKSlV2WHIxWExYMjdOblQ3bnV3ZXZMSko5Vy9mMys3KzdaczJaTHZQR3oyUWlndkx5OTE3ZHBWLy8zdmYyMkdOZVhWdThiZTlqbHo1dVI1TWJ4MDZWS2RQSGxTczJiTjBvUUpFL1R4eHgvcnd3OC92R05CbHozV1NkVno5dDRKQ1FtUm01dWIwZFBPcWxhdFduSjNkemUrejRWdHUyREJBbTNhdENuUFd2SmJTS0F3YzZZVlZzNnZ2elVRcUZldm5tcldyQ2twdTJlZXZhR0hrdFMvZjMvMTc5OWZrWkdSK3VjLy8ybFRwNWVYbHo3NDRBUE5uVHRYRHovOHNFcVZLcVUvLy94VFgzMzFsUVlOR21RMzRKS3l3eXA3NTVDMTE2YXZyMitoQTVlSEhucElUWnMybFpUOXQwWHQyclZ0ZXFsZHVuUkpZOGVPemZWemVTc2xKQ1JvOXV6WmV2VFJSM1gvL2ZmbjJhNHc1MVJoajEwY3o4RlZxMWJwOHVYTCt2YmJiM01ObGU3WnM2ZGVmUEZGUGZYVVV6ZDlmT3NOUG92Rm9uTGx5c25OelUwV2kwVnBhV21xVnEzYWJRMlFjV2NRY2dFQWJwdlpzMmNyT1RsWkxWdTJOSG9sU05McDA2ZHQ3cEwvNXovL2tmUy9DNlNoUTRmYS9XTTNNek5UZmZ2MlZmZnUzWTFKZ1NNakl6Vml4QWhkdVhKRlAvNzRvd1lQSGx6bzQ5N085MVlZVTZaTVVYQndzTHk5dmZYYWE2K3BRNGNPY25WMWxkbHMxcDkvL21uY2JjM016TlM0Y2VNVUVSR2hpaFVyYXZEZ3dVYjRsWkNRb08rKyswN3IxcTNUekprelZhMWFOZU1QM0t5c0xFMllNRUVYTGx4UStmTGxOWGp3WU9QckVSTVRvMW16WnRuTXhaT1Q5Ym1Sa1pGcTJyU3Azbm5uSFpVdFcxWVdpMFdiTjIvV0YxOThvUjkvL0ZITm1qV3o2VzJHNGlrakk4TVlUdVFJckJNZkJ3UUVTSkwyN2R1bjhlUEhHL3ZYclZ1bnQ5NTZ5KzV3STBrMmJYT3lYcVJkdUhCQksxZXUxSWtUSnpSMjdOaGNjNzRzWGJwVWJkcTBNUjd2MkxGRFU2Wk1VY2VPSFRWczJMQWIxcjkrL1hxNXVibnBzY2NleTdYUE9tbTdpNHVMZnY3NVo1dmVNZGI2ckczbXpKbWphOWV1R2IxVHJLNWV2YW9SSTBZVTZPTHMrcDVyZS9ic3lYZUMrdTdkdTJ2Tm1qVTZmdng0bnNkWXZIaXh0bTNicHNtVEorY2FjbWE5MlpDVHhXTFJqei8rcUlVTEYrclZWMTlWeFlvVk5XN2NPQTBiTmt6RGhnM1R2LzcxTDd2UHV4UDI3TmtqU1RiRFc4K2ZQNit5WmN2bUdpcHFNcGxVdG14WlhiNTgrYWJhdnZ2dXUzcjMzWGR6MVdBTlp6LysrR01qaU1sTFhzTzJDcU5VcVZMYXMyZVBUYUJoUGZlMmI5K3VDeGN1NktXWFh2cGJyOUduVHgrYk9kZXVud3RxK3ZUcG1qNTllcTdYejQrTGk0dmMzTngwN2RvMVk5djU4K2YxelRmZmFNQ0FBYXBVcVZLZXovWDE5YlVKcVAzOS9XMENhR3VQcWRzWmNzMmRPMWV1cnE1NUJ0TldoVG1uQ252czRuUU9saWhSUXFkUG45YkNoUXZWcDArZlhBR1h4V0pSVmxiVzN3N0JWNjllcmM2ZE8ydlRwazJLaVlsUnhZb1ZsWmlZcUt5c0xDYWl2MHNRY2dFQWJwdFRwMDVKeXI3emx2T1B5Um8xYXFoR2pScUZQdDd3NGNOelRlWWNHQmlvUG4zNmFONjhlZnJqanovK1hzR0ZjS3ZmMi83OSs3VnYzejQ1T3p0ci9QanhObmRzblp5Y2JQN0kzTHg1czA2ZlBpMVBUMDk5OHNrbk5uOEkrdnI2NnEyMzNqSldsVnUwYUpFKy92aGpTZGtYSzJGaFlYSjNkOWVFQ1JOc1ZnOHJYYnEwUm93WW9hRkRoK3F2di83S1ZkL1dyVnQxNHNRSkJRWUdhc3lZTWNZZm1TYVRTWjA3ZDFaWVdKaFdyMTZ0dFd2WEVuSTVnTEN3c0J0ZS9CUW4xcUVwMWlHeERSbzAwS2VmZnFybzZHaE5tVEpGa2pSaHdvUThKMjIra2VyVnErdjk5OS9YeElrVDlkVlhYK1VheGhRYUdxcTllL2VxVFpzMk9uandvS1pPbmFxNmRldnF6VGZmTE5EeG4zdnVPVDN3d0FOYXNtU0ptalJwWXJQU3F6WEFjblYxVmVmT25kVzhlWE1kUEhoUTgrYk5NOW9rSnlmTDNkMWR4NDhmMS96NTgvWGhoeCtxZnYzNnh2NlZLMWZLejgvUDdwQ3U2MTBmaE5uN2ViKysvZmZmZjIvek9YZjlNWktUa3lWbGgyMDNtcjhuSWlKQ00yZk8xSkVqUitUdDdhMWp4NDZwZS9mdUtsT21qRDc3N0ROOTlORkhldU9OTi9URUUwL284Y2NmdiszekllVVVHeHVyYjcvOVZoVXFWRkRuenAyTjdVbEpTWG11Rk9ubDVXWDArQ3RNMi95Q2dTdFhya2pLdnZtUVg3c0tGU3JjY0s2emdoZzRjS0M2ZE9taWV2WHE1UW85Rnk5ZUxGOWZYMVdwVXNXb3hSbzZYMStidlpEVk9uL1NWMTk5WlN4UWtKV1ZwZDkvLzEwdFdyUW9VSDB6WnN3d1ZnZTArdWMvLzZuSEhudE1QajQrTmlzRXJsNjlXZ2NPSE5EcnI3OWVvR05MMlQzVHZMMjliYlpaUDB0dVY4Z1ZIQnlzTFZ1MmFPellzWGJuS011cE1PZGZZWTVkM003QjNyMTd5ODNOVFMxYXROQ3p6ejZicTQyMTkyNWhRNjdyaDN6Mzd0MWJOV3JVMEtGRGgzVHg0a1ZWckZoUlVWRlJjbkZ4TVc2a3dMRVJjZ0VBYnB0U3BVb3BPanBhMjdkdlY3Tm16ZjcyeWxqMlZpdXpXQ3pHWk1SNXpSdHhPOXpxOTdaeDQwWkpVc2VPSFhNTlNiamVqaDA3SkVtZE8zZk9jOVd6WHIxNmFmLysvVHA4K0xEUzB0TGs3dTV1UE8vQkJ4KzBDYmlzbkoyZDllaWpqOXE5Nk4yMmJadWs3QW14N2YyQjJiUnBVNjFldlZySGpoM0x0M1lVRDRHQmdmcS8vL3UvUFBmbjFmUHBUckQyTXJOWUxJcU5qZFhXclZ1MWR1MWF0VzNiMXBqdnlzZkhSL2ZmZjcvTnhaZWZuMStCbDdFZk1tU0l1blRwWXJQdEgvLzRoNTU2NmlrdFc3Wk12WHIxTW9abVNkbGZyMW16WmlrbEpVWFRwazFUdlhyMU5HN2N1RndYa0xHeHNUWTFXY01BNjNESHNMQXdyVjI3VnRPbVRUUG0rTXA1TVYyaVJBbWpOME5PbHk5ZlZxbFNwZFNwVXljZE9uUkl3NGNQMTJ1dnZhYWdvQ0FkUEhoUXYvNzZxOTUrKyszYk5zelAxOWZYR09Kc3o2bFRwMlF5bWJSbnp4NTE3TmpSYnB1alI0OXE5ZXJWMnJWcmwzeDlmZlgrKysrcldiTm1ScmcrZHV4WUJRUUVhT3JVcWZyaGh4LzAwMDgvYWNXS0ZYcnd3UWZWdm4xNzNYLy8vUVZlVmUxbXBLU2thT3pZc1VwS1NzbzFKMVZtWm1hZW4vSFhyOHBYMExZRkNRYnlHeW9tU2ZQbno3OWhqNmZGaXhkcjRjS0ZCZW9aNWUzdG5ldnozM28rMnd1TnJuOFBxMWV2Tm5vYldYdUt2dkRDQzJyUm9vVkdqQmhodE51MmJadm16WnVucGsyYnFscTFhbm5XWS8zWjZOKy92MDFQeXRkZmY5MFlWbXlkdGtES25yeit2Ly85cng1NjZDRmpZWWtieWNqSVVHSmlZcTRlUEJrWkdaSUtINmdVUkVwS2lyNzg4a3QxN05oUnJWcTF1bUg3d3B4L2hUbDJjVHdITFJhTFhucnBKVVZGUmVYYVp4MnVmdTNhdFh5RHQ1eGhhMVpXVnE0ZWNOYWJKWlVyVjlhWk0yZlV2SGx6UlVSRTJFeGFEOGRHeUFVQXVHMmVmUEpKelp3NTA1aEV2WGZ2M25yd3dRZmw0ZUZ4MDhjOGV2U285dS9mcjRpSUNGMjhlRkZSVVZIR0g4STMyNHZqWnR6cTkyYTlzTWhyaGFTY3JCZkErZldZc3M0TGxKV1ZwUXNYTHFoNjllbzZlZktrSk9VN1pET3YwTXo2M01XTEYydjU4dVc1OWx2bnNjbDVSeDNGbDQrUFQ1NXpWQlcxNjN1WnVidTc2OGtubjlRTEw3eFE0R044K3VtbmVWN2s1dGVEclYrL2ZtclhycDFxMXF5cHVMZzRiZDI2VlpMMDBrc3Y2ZE5QUDlXbm4zNnExcTFiNjRNUFByQjc4ZnZERHovb2h4OStzSHRzSnljbkRSOCtYTys4ODQ3R2pSdW42ZE9ueTl2YjI3aVl6cS9IeUtsVHAxU3BVaVc1dUxobzZOQ2hLbE9takdiTW1LR1FrQkR0MjdkUHpabzFVN2R1M2ZKOC90OFZIQnlzU1pNbTJkMTMvdng1WGJseVJRODk5SkIyNzk2dDVPVGtYTDJ2ZnZubEY4MmVQVnZlM3Q1Nit1bW4xYmR2WDZQbnpLUkprelJ4NGtTamw0K0xpNHRlZXVrbGRldldUVXVXTERGVzFmejg4ODl2cXBkc1FhU2twR2pVcUZFNmZmcTBSbzRjYVRPdm1pUjVlSGdvSlNVbHorZm03QVZVMExaNVhmRFBtVE5INjlldlYwQkFnRnExYXBVcmlFaE5UVlZ5Y3JMZFlWV1JrWkhhdFd1WCt2VHBZek8zWEU3bnpwM1RnUU1IOVBqamo5dmRmejE3ZGE1YnQwNHpac3l3dTIvdDJyWDYrZWVmZGY3OGVVbFMvZnIxOWNnamo5aUVFaXRXckZEdDJyWGw3T3hzTjZ4d2NYRlJoUW9Wako0N0ZTdFdOSUtMckt3c21jMW00M2R0dVhMbGpOZjY5dHR2SmVVZUNwbWZpSWdJV1N5V1hFTWJiMmZJTlgvK2ZGMjdkazFQUGZXVUVZUkwvK3ZWYWQxbXZZRlhtUE92TU1jdWp1ZGdRWUszQlFzVzVEdkVPdWY3c3Q3a3M2ZDI3ZHJHamJsang0NnBidDI2TjN4dE9BWkNMZ0RBYmRPalJ3LzUrZm5wbTIrK01ZWXJmUFBOTjNyNjZhZlZwMCtmUXZWK1NrdEwwOGNmZjZ5REJ3OUt5cjdqWExGaVJiVnIxMDRtazBuYnQyKy9YVy9Ecmx2NTNxVC9yV1JrL2FNMlA5YjVSNjZmbHllbm5CZVoxbmxRckhkQjdmV0l1eEhyZkdEV0lReDVzVjRZQURmTDJzdk1aRExKMTlkWHRXclZLdlNGcG9lSHh3MkhBTmxqTXBsVXBVb1YvZlRUVDFxNmRLa3hESzk4K2ZJYU1HQ0FaczJhcFRwMTZ1Ulp6MXR2dldVeitibzFETER5OGZIUjhPSEQ5ZDU3NzJuYXRHa2FPWEprZ1laRkhUaHd3T2g5WURLWjFMOS9mNW5OWmkxZnZsek96czRGSGpZcDVSNmlsUE5DK0hvV2kwVkxsaXpSZDk5OXA3WnQyMnIzN3QyNTJ1ellzVVB1N3U1NjVaVlh0R2ZQSG0zY3VESFgzR09QUFBLSVBEdzgxS0ZEaDF3M0FvNGNPYUwvKzcvL3l4V3dseTlmWG0rLy9iWmVmdmxsblR0MzdyWUZYTW5KeVJvMWFwVEN3c0kwZlBod3RXN2RPbGVic21YTEtqbzZXaGFMeGFhbmg4VmkwZVhMbDIwV0NTaE0yNXdzRm92Kzg1Ly9hTzNhdFJvNWNxUXNGb3NtVHB5b3h4NTd6RmhRWmQrK2ZabzllN2JjM056MHhSZGY1UHBhenB3NVV4Y3VYRkR2M3IzemZMOUhqaHpSdkhuelZLSkVpVnk5R1crRjBOQlFsU3BWU3ExYXRkTEtsU3MxWWNJRVNmWVhKY2dyMEFnSUNORENoUXZ0L2w2MC9qNnp2dmZLbFN0cjgrYk5DZ2tKMFlZTkcvVHNzOC9tZWJNbUordjM1ODgvLzVTenMzT3UxUmx2ZG1oY1FheGR1MVlXaXlYUG4xdHJTR2NOYXdwelRoWDIyRGtWaDNNd3Y5NWUxbUMxV2JObXhubDFJN0d4c1htdWxOaWtTUk90WGJ0V2FXbHBPbmp3b0FZT0hGaWdZNkw0SStRQ0FOeFdEenp3Z05xMWE2ZTllL2ZxNTU5LzF0R2pSL1hOTjkvbzdObXpkaWM3emN1Q0JRdDA4T0JCVmFoUVFlKy8vNzdxMWF0bi9MRjMrUERoV3hKeVdTeVdYTnVzZHovdHVWWHZUY3Erd00zTXpEUXVxdlBqNGVHaHBLU2tmTnZtM0djTnZGeGNYSlNabVduODhXNlB0VWRXWHE4NWZ2eDRtd21aZ1Z2dFZ2UXlHelJvVUtHZms1bVpxUTBiTm1qUm9rV0tqWTNWd3c4L3JEcDE2bWptekptU3N1ZmZDdzBOMWNLRkMrWHU3cTQrZmZyY1ZHMTE2dFRSSzYrOElnOFBEMWtzRnVObkxxK0w2WkNRRUowNWM4Ym1NK1hQUC8vVXI3Lytxb0NBQU1YSHgydmN1SEVhUDM1OGdZWm9GV2Irbk1tVEoydkhqaDE2NG9rbjFMOS8vMXlydFdabVptcmR1blY2NElFSDVPZm5wd2NmZkZETGxpMVQ5KzdkYmQ2UG01dWJ1bmJ0cXUrLy8xNHRXN2FVcTZ1cjNuNzdiWDM1NVpjNmNlS0VWcTFhcFJFalJ0Z01yNHFNak5Ubm4zK3VJVU9HM0xZZUZ0ZXVYZFBJa1NNVkhoNnVVYU5HcVdYTGxuYmIxYTFiVitIaDRUcHo1b3hOMkhibXpCbWxwS1RZOUtvdFROdWNkWHo2NmFjNmNPQ0F4b3daWTN3ZG1qVnJwc21USjJ2Z3dJSDYvdnZ2OWNjZmY2aDE2OVo2NXBsbmNvVUxHemR1MUo5Ly9ubkRlWmk2ZCsrdUV5ZE82Ti8vL3JlcVY2K2VLOXpKYWMrZVBma09YYllYWEZtSExFWkdSbXJseXBYRzluWHIxdW5LbFN0Ni9mWFg5ZHh6ejltRUlKTW5UMVowZEhTdTFUK3RjMDJWSzFmTzJHYTk0V0x0dlZTblRoMzkrT09QK3ZqamoxVzVjbVU5L2ZUVGVkWXJaUStWUEhQbWpINy8vWGN0V0xCQVc3ZHVWYU5HalhKOXpXNW55UFhSUngvWjNmNzExMThySWlJaTE5ZThNT2RVWVk5dFZWelBRYXVvcUNodDJyUkpRVUZCK3ZYWFgvWEhIMy9ZekcyWWw3Tm56NnBVcVZLS2lJaVFxNnVyemNJWWpSbzFrcXVycTZaUG4yNHNKSVM3QXlFWEFPQzJjM0p5VXJ0MjdkU3VYVHV0WHIxYXMyYk4wcVpObS9UQ0N5L2tPWm5xOVhidTNDbEpldkhGRjNYZmZmZlo3UHU3YzNGNWVub3FKU1hGdUd1YzA0MVdvTHNWNzFKTS9nRUFBQ0FBU1VSQlZFM0t2aHNkRmhhbVk4ZU9HZk1PNWFWS2xTb0tEUTFWYUdob25tMnR3d3ZkM2QyTllSamx5cFZUUkVTRVRwdzRZVE8vU1U3MmxpS1hzb2VMaElXRktTSWlncEFMeFZMT2tIcjI3Tmw1OXVibzI3ZXZ6ZU9zckN4dDJiSkZpeGN2VmxSVWxGcTJiS2tCQXdhb2F0V3EycjkvdjAzYklVT0dLRDQrWGw5Ly9iV2lvcUwwNnF1djN0VEUxRGw3T3FXbHBjblYxZFh1WERDWm1abWFNMmVPNnRhdHE1bzFheW85UFYyTEZ5L1draVZMVkx0MmJZMFpNMFpoWVdHYU9IR2kzbnZ2UGVOQzM1NktGU3VxVzdkdWV1ZWRkMnkyaDRhR2FzT0dEWGFmMDZaTkd6VnQyalRQb1pBclZxelExYXRYOWNRVFQwaksvdHB1MkxCQjMzLy92UVlNR0dEVE5pb3FTb3NXTFZMVnFsVlZxVklsWTNoaS8vNzlGUmNYcHdrVEptajI3TmtxVzdhc2R1L2VyY2FOR3lzckswc2ZmdmloUHYvODh3TDF6aW1NaElRRWZmamhoN3B3NFlJKyt1aWpmSWR4UC9qZ2cvcjExMSsxZE9sUy9ldGYveksyTDF1MlRFNU9UamFUMUJlbXJaUzlxTWU4ZWZPTVVDVm5ZUEhPTys5bzhPREJldSs5OTlTdVhUdk5uRG5UWmdWQXEram9hTTJkTzFmdDI3Y3YwQnhQYjd6eGhrNmRPbVVzdEhEOXBPdFdUWm8weWJXU3BwVGRlKytISDM2d3UrLzYrWStzTEJhTEprK2VMSXZGWWhOT0JBY0hhOGVPSGZya2swOXlQZWZreVpQeTlmVzFtUXpjMnZQUTJqdW5RWU1HTXBsTVNrNU8xc1NKRTQyZngxOSsrVVVsUzViVTFhdFg5ZGRmZitubzBhT1Nzb2MwMXE1ZFc5MjZkZE8rZmZ0MCt2UnBmZkRCQjdsZSsvb2VZN2RTWHI5REZ5OWViSGQvWWM2cHdoNWJLdDdub0pSOTgyM3k1TW55OWZYVnl5Ky9MSlBKcEtsVHAycjY5T2w1VGhSdkRWdi8vZTkvNi96NTh4b3laSWpHalJ1blJZc1dHVzFjWEZ6VW8wY1BMVnEwU0U4ODhjUnQrVjZqYUJCeUFRRHVxRWNlZVVTelpzMlNsQjFPNVF5Q25KeWNaRGFiYlpZWnQ3SUdVUGJ1RG03YXRDbmYxOHp2dUZKMitCTWVIcTQvL3ZnajErcGtXN1pzeWY4TjVaRGZlN3VSdG0zYktpd3NUQnMyYkZEdjNyM3p2YUJyMTY2ZGNXSGFwMDhmdS9OaXJGNjkybWhybmF5NVNaTW1pb2lJMEsrLy9tb3pKNDVWUWtLQzFxeFpZL2MxVzdSb29iQ3dNSzFmdjE0OWV2U3dlM2ZiWXJISWJEYm5lWkVEM0M3V1hpRFBQUE9NSk9tMTExNHIwUFBpNHVJMFpNZ1FYYnAwU1RWcTFOQW5uM3lpeG8wYjU5bmUxZFZWWThhTTBhZWZmcW8xYTlZb0pDUkViNzMxVnE3Z3ZUQlNVbEp5elJtVG1KZ29LYnRINXJWcjEvVHV1KzlxeDQ0ZFdyQmdnUzVkdXFUZXZYdXJmLy8rY25GeFVhdFdyZlRSUng5cDdOaXhHanAwcU9iTW1XT3pFcUpWdlhyMTdDNXFjZDk5OStWWmY2ZE9uZktzKy9UcDAxcTBhSkc2ZCs5dVhQUldxRkJCdlhyMTB2TGx5OVd3WVVPYm5oRTdkdXlRbDVlWFdyZHVyWFBuenRrY2E5Q2dRWHJnZ1FkVXNXSkZSVWRIYTlLa1NYci8vZmMxZHV4WURSNDhXS05IajliVXFWTnZ1TkxpbTIrK0tYZDNkMzMrK2VmNXRwT2tEejc0UUdmT25GSEhqaDExK3ZUcFhKUDlCd1FFcUgzNzlwS3llM3kwYjk5ZTI3ZHZWMUpTa2hvMGFLQmp4NDVwLy83OWV2YlpaMjJDeFlLMHRWZ3MycjE3dDM3NjZTZWRQSGxTVFpzMjFZQUJBM0wxUVBUejg5UFlzV00xWnN3WWhZZUgyNzBSWXphYjllbW5uOHJEdzZQQXcxWmRYVjMxd1FjZmFOQ2dRZnJ5eXk5dFFoN3JKTzZabVpueTlQUzB1MktpZGZpZ3ZYMTVNWmxNR2pSb2tOYXNXYVAzM250UFZhdFdWYXRXcmJSMDZWTDE2ZFBIYnNnWUhCeXMrKysvWDNGeGNicDY5YXE4dkx6MDY2Ky95czNOVFJVclZwVFpiTmJzMmJObHNWaFVva1FKbXg1Zk8zZnVsTCsvdjNidjNxM3k1Y3ZyZ1FjZVVOT21UZFdvVVNONWVYa3BLU2xKYjc3NXBxcFhyMjczWmxGeWNySk1KbE9CZTNJVjV0d3JyTUtjZndWVm5NL0JuQklTRWpSaHdnU2RPblZLa3laTmtxZW5wd1lNR0tDUWtCQU5IVHBVNDhhTnMzc2VPanM3NjYrLy90S1JJMGYweVNlZmFQUG16Um96Wm93Ky92aGo0L011UFQxZHg0OGZseVJqZnRmYnViZ0Y3cHkvdHhRVUFBRDVHRFZxbEk0ZVBXcjBzTEJZTEViNDR1cnFtdXNQRTJ1d3MzZnZYa24vRzVZZ3lWZ05jTW1TSmNiY1Vpa3BLWm85ZTdaQ1FrTHlyU08vNDByL3U3TzVhZE1tbzQzRll0R09IVHYweXkrLzNKTDNkaU05ZS9aVW1USmxsSlNVcEgvOTYxOEtEZzQyanAyWm1hbWRPM2NhWVY1UVVKREtseSt2YTlldWFjU0lFUW9ORFRXT2s1Q1FvSmt6WjJydjNyM3k5UFMwbWF5N1o4K2Vjbk56VTJ4c3JFYU9IS21JaUFoajM2bFRwelJpeElnODU5UjY5TkZINWUzdHJmUG56MnYwNk5FMnowMVBUOWZldlhzMVpNaVFmT2YzQVc0MWF4ajArdXV2S3prNTJlZ2ROSHYyYkMxZnZ0enV2NXo4L1B4VXAwNGR2ZlBPTy9ycXE2OXlCVnoyZmg3YzNOdzBZc1FJOWV2WFQyZlBudFdzV2JPTTE1MHhZNGFDZ29LTWZ6bm40OHBMZEhTMHpmeDZSNDhlMVgvKzh4OUoyU0g3RjE5OG9RWU5HaWcwTkZTbFM1Zlc5T25UOWVxcnI5cGNqRFZxMUVqang0OVhqeDQ5Y2dWY2taR1JoZnBuL1h6TlQweE1qRDc2NkNPVkxsMWFMNy84c3MyK2Z2MzZxVXFWS3BvNGNhS0NnNE1sWlgrR3JWbXpSZzg5OUpEZDBNREZ4Y1VJeEt5VGlGZXBVa1grL3Y0YU9YS2tMbHk0b1BYcjErZGJVM0p5c3NMRHc0MjV5MjdrekpremtxVHQyN2RyN3R5NXVmNnRXclhLcHYzNzc3K3ZwNTkrV3VIaDRmcmhoeDkwNmRJbERSbzBTQysrK0dLdVk5K29yZGxzMXU3ZHV4VWJHNnYzM250UEV5Wk1zTGxaWWIzaE1HalFJSjArZlZyVHBrMVQyYkpsTlh6NGNBMGJOa3kvL3Zxcm9xT2pKV1VQNVE4SkNkRjc3NzFuTjl6TTZ6TzlRb1VLZXV1dHQ3Uno1MDZqbDlPZVBYdTBhTkVpbFNwVlNsOTk5WlZ4WHQ4cWdZR0JldjMxMXpWNThtUkZSVVhwdSsrK1UwcEtpaElURTIxK24wclpReFZEUWtMVXJsMDdYYjE2VlcrOTlaWUdEQmlnTFZ1MjZKVlhYbEZtWnFZbVRweW9yVnUzcW0vZnZrcElTTkQwNmRObE5wdGxOcHQxNXN3WjFhNWRXd3NYTHRTOGVmUDArdXV2cTAyYk52THk4bEpLU29yR2pSdW4yTmhZRFI0ODJPNGNtaGN2WHN5M2QxRk9oVDMzYmtaaHpyK0NLSzduWUU2Ly9mYWIzbnp6VFowNmRVcGp4b3hSL2ZyMUpXWGY3Snd3WVlJOFBEdzBhTkFnTFYyNk5OZFVDMWV1WE5HVUtWUFVyRmt6TldyVVNJTUhEMWJ6NXMwMVpzd1l4Y2ZINjlLbFN4bzZkS2lPSHordU45OThVd2NPSE5DNzc3NmJaMjkyT0JaVGVucDY3Z2xJQUFDNEJhenpkWGg2ZXNyWDExY0pDUW5HQ2tHdnZmYWFldlhxWmRQK20yKyswYkpseXlSbFgzd21KeWZyNTU5L2xpUmpkUzBwKzRMSTM5OWZzYkd4Y25GeFViOSsvWXhoRS9ZbUxjM3Z1RkwyOEljMzNuakR1RU5ac21SSldTd1dKU1FrNkkwMzNqRG01SmswYVpKeHQ3bXc3NjBnVHA4K3JURmp4aGlUdTN0NmVxcEVpUktLajQ5WGVucTZubi8rZVdQUzJJaUlDSTBhTmNxNDYrN2o0eU4zZDNkZHZYcFZack5aWGw1ZSt2REREOVcwYVZPYjE5aTBhWk9tVFp0bVhFeVVLbFZLRm90RmNYRnhDZ2dJVUw5Ky9Zd2x3Ni8vV2dZSEIydkNoQW5Ha0FaZlgxKzV1N3NyTmpaV21abVpjbloyMXNLRkMyM212QUJ1cHpsejVtalZxbFhxM2J1M0Jnd1lvR1BIam1uNDhPR2FQMysrMGFzaklTRkJGeTllbEx1N3V5SWpJL1hKSjU5bzFLaFJlYzc3ZGVEQUFhTkg0ckpseTNUNDhHRXRYTGpRN3JDWVU2ZE95ZFBUVXhVclZsUlFVSkNlZi81NW05NmcxbUZkMXArbHJWdTM2c0NCQTJyYnRxMHFWYXFrSzFldTZNc3Z2MVREaGcwMWJOZ3dIVDkrWENOR2pGRGp4bzNWcmwwN1RaczJUZi80eHovMDRJTVBxa3laTXZMeThwS1RrNU9jbloyTkMvT3NyQ3hsWm1ZYS82d2grNUlsUy9KZGdleEc3SDJXQmdVRnFYZnYzdHE3ZDYrdVhidW16ejc3VEZXcVZNblZMaW9xU3UrOTk1N2k0dUwweVNlZnlNbkpTYU5HamRLWFgzNnB3TUJBWGJseVJTKysrS0tlZSs0NWRlelkwWGhlUmthR0ZpNWNxS05IajJyUm9rWEcwTFBJeU1nYjNqZ0lEZzdXcUZHajlQWFhYeHMzUllvenM5bXNqSXdNb3hmZnlaTW45ZmJiYjZ0eDQ4YkdCWC96NXMzVnYzOS9vNmZjenAwN3RYVHBVcDA4ZVZKdWJtNWFzR0NCenA0OXE1TW5UeHB6eEYyNGNFR3JWNitXdDdlM3NyS3l0SDc5ZWprNU9ka00wOHJwMUtsVHFsbXpwa0pDUWpSaXhBZzk4Y1FUNnRTcGs0WU5HNlp5NWNxcFo4K2VxbDY5dWp3OVBlWGk0aUlYRnhjNU9UblpuSE01LzVsTUppVWxKU2trSkVUTGx5L1h5cFVybFptWnFZaUlDQjA5ZWxSNzl1elJrU05IVkxObVRiMzY2cXVLaTRzejNsTzVjdVgwOE1NUHEzUG56cG8vZjc3Ky9QTlBmZmZkZDNKemMxTktTb3JTMHRMazdlMnQyTmhZalJneFFqRXhNUm84ZUxBNmRlcWtqUnMzYXZyMDZhcFRwNDdLbENtalhidDJhZHEwYWJubWM0dU1qTlRreVpNVkhoNnVvVU9IcW1QSGpzck16TlRYWDMrdGtpVkx5czNOVFVsSlNWcTVjcVdhTm0ycTBhTkgzL0I3Nldqbm5sVnhPd2V0TmUzYnQwL0xsaTFUYUdpb2F0V3FwYUZEaDlyOStVOU5UZFdzV2JPMGNlTkcrZm41cVd2WHJtcmZ2cjB5TWpLTTRhL1RwazB6d3J2MDlIUWRPblJJbHk1ZDBuZmZmU2QvZjMrTkhqMWFnWUdCT243OHVDWk1tS0FyVjY2b2VmUG1ldVNSUjI0NGRRU0tML3JqQVFCdW13RURCdWkzMzM3VDJiTm5GUjBkclpJbFM2cFpzMmJxMWF1WEdqWnNtS3Y5Q3krOG9LU2tKTzNjdVZQSnljazJFNngyN3R4WnJxNnVXcjU4dVNJaUlwU1ltS2ltVFp1cWYvLytkcnZQRi9TNFVuYlFNM1hxVk9PUDZxU2tKQVVHQnVxMTExNVRwMDZkakpEcjc3eTNncWhSbzRabXpweXBsU3RYYXUvZXZicDQ4YUppWTJOVnRteFpOV3ZXekdiZWphcFZxMnJXckZsYXVYS2w5dXpabzRzWEx5b3RMVTBWSzFaVWl4WXQxTGR2WDdzWDVaMDdkMWFsU3BXMGRPbFNIVHQyVFBIeDhRb0lDRkNQSGozMDNIUFA2ZXpaczNuVzE3eDVjLzM3My8vVzBxVkw5ZnZ2dit2cTFhdkdhelpxMUVpUFB2b29BUmZ1cUY2OWVxbEJnd2I1WG96RXhNUm95SkFoeHVPNmRldm1Dbjl6MnI1OXU4MHc1ZTdkdStjNTc0djF3c3lxVktsU05oZGoxNitXV3FaTUdXM2J0azNidG0yenFhZC8vLzZTc29kUFZxdFdUY09IRHplR1pLMVlzVUl6Wjg1VWZIeThzUkpqZnZyMjdhdVhYMzVacnE2dTh2RHcwSW9WSzI3NG5KeVdMVnVXNThXb2xEMzgyMlF5YWNLRUNYWURMaWw3WmNRcFU2Wm96Wm8xYXRpd29Vd21reFl2WG16TWVSTVFFS0Nubm5wS0sxYXNzSGt0azhtazBxVkw2KzIzMzdhWjY2d2dQV09QSFR1bXFsV3JPa3pJNE9Ua1pETk0xZHFETFM0dVRnTUdETkJERHoyVWF5WGM5dTNicTMzNzlvcU1qRlIwZExUOC9Qems1K2RuTTlUUDNkM2RwaGVhbjU5ZnZxdkdXYzloZDNkM05XclVTQys4OElKTUpwTm16SmloeFlzWDYvdnZ2MWRzYkt3eU1qTHNMczVpWlRLWjFLMWJOd1VHQm1yZXZIbVNzbGNobHJMbndWcStmTGw4Zkh6VXBrMGJQZmZjY3pZMXQyL2ZYZ2NQSHRRUFAveWduMzc2U1ZXcVZKR1hsNWY2OWV0bjlQeno5UFEwcGlzb1U2YU0yclJwbzRjZmZ0aFlXYkJMbHk0cVhicTB2djMyV3dVSEI2dExseTUyRnl5WU8zZXVMbDI2cEZHalJoa3JhYnE0dUdqbnpwMDJQWkZyMWFwVjROWDJITzNjc3lwdTUyQktTb29HRFJxa0N4Y3V5TS9QVDIrODhZYUNnb0x5WEszYXc4TkRRNFlNVWRldVhiVnc0VUl0V2JKRXUzZnZWcWRPbmVUbTVxYng0OGZiOUU1emMzUFQxYXRYTlhmdVhEMzY2S01hTUdDQThabFV0MjVkelo0OVcvUG56OWVHRFJ0dXk4cWp1SFBveVFVQUFJQzdRbkp5c3M2ZVBhdWFOV3NhSVluRllsRmlZcUpNSnBNUi9PUW5JU0ZCOGZIeE1wdk44dlgxelJWVTVlWFNwVXZ5OWZYTmQxVXhTY1lLcDlZZUZOZTNUMHBLeW5lWVZGWldsckt5c21RMm0yMkdTMXYvMzkzZC9iYk5LeE1TRXFLS0ZTdkt4OGVuMk0xZDgrT1BQOHJmMzE5ZHUzWXQ2bEp1Mmw5Ly9XVjMzclRDeW5rKzVCVVEySk9Sa1pIdlFncG1zMW1abVpreW04MXljbkt5K1dlVm5wNnUrUGg0dWJ1N0cwUFhZbUppbEppWXFHclZxdGxkWUNHbnFLZ29sUzlmWGhrWkdYSnhjYmxoKzhKS1RFeFVhbXFxM1hrdkxSYUwwUnV0TU9mMzNYRHVXUlgxT2JodjN6N0Z4TVNvYytmT3VlWXF2Skh3OEhBNU96c3JNREJRS1NrcGRqK0xMUmFMd3NQRGpYRFVub1NFQkx2REx1RTRDTGtBQUFBQUFBRGc4SXJYTFJnQUFPNGkxMC9JbkJmckpOTUFBQUFBYmg0aEZ3QUF0OG5GaXhlTHVnUUFBQURnbnNGd1JRQUFBQUFBQURpOGdzOENCd0FBQUFBQUFCUlRoRndBQUFBQUFBQndlSVJjQUFBQUFBQUFjSGlFWEFBQUFBQUFBSEI0cks0SUFBQlFUR1JtWmlvNU9WbEpTVWxLVGs1V1JrYUdzckt5bEpXVnBjek1UT1AvQVFCQThkS21UWnVpTGdFaTVBSUFBTGlqTEJhTDR1TGlGQk1Ub3l0WHJpZ21Ka1pYcjE1VlVsS1MwdExTaXJvOEFBQndFd2k1aWdkVGVucTZwYWlMQUFBQXVKdGR1WEpGa1pHUk9udjJyTTZmUDIrRVdVNU9Udkx6ODVPL3Y3OThmSHprNmVrcGIyOXZlWGw1eWR2Ylc2NnVybkp4Y1pHVGs1TmNYRnprN093c1oyZG5tVXltSW41SEFBQUF4UThoRndBQXdHMlFrSkNnME5CUWhZYUdLaTR1VHBJVUVCQ2d3TUJBVmFwVVNRRUJBZkx6ODVPVEUxT2tBZ0FBM0FxRVhBQUFBTGZRaFFzWHRILy9mb1dIaDh0a01xbHExYXFxVzdldXFsU3BJbTl2NzZJdUR3QUE0SzVGeUFVQUFIQUxYTDE2VlZ1M2JsVmtaS1M4dmIzVnRHbFQzWGZmZlFSYkFBQUFkd2doRndBQXdOOWdzVmgwNk5BaDdkNjlXKzd1N21yVnFwVWFOR2dnRnhmVzl3RUFBTGlUK09zTEFBRGdKc1hIeDJ2RGhnMDZmLzY4YXRhc3FZY2ZmbGhlWGw1RlhSWUFBTUE5aVpBTEFBRGdKcHcrZlZycjE2K1h5V1JTdDI3ZGROOTk5eFYxU1FBQUFQYzBRaTRBQUlCQ09uSGloUDc3My8rcWRPblM2dG16cDN4OGZJcTZKQUFBZ0hzZUlSY0FBRUFoaElTRWFPUEdqYXBRb1lKNjkrNHRkM2Yzb2k0SkFBQUFJdVFDQUFBb3NOOS8vMTNidDI5WFlHQ2dldmJzS1RjM3Q2SXVDUUFBQVA4ZklSY0FBRUFCN051M1QzdjI3RkcxYXRYVW8wY1BWazhFQUFBb1p2anJEQUFBSUIrWm1abmF0V3VYL3ZqakQ5V3NXVk5CUVVGeWRuWXU2cklBQUFCd0hVSXVBTGlMcGFlbkt5MHRUYW1wcVVwTlRWVkdSb2F5c3JKa05wdnovSy9aYkM3cXNnRkQ1Y3FWVmJseTVTSjcvUXNYTG1qanhvMktqWTFWdlhyMTFMVnJWems1T1JWWlBRQUFBTWdiSVJjQU9KajA5SFJkdTNaTkNRa0p1bmJ0bWhJVEU1V1ltS2prNUdRanpMSUdXeGFMcGRESEorUkNjZEtnUVlNNytucm56cDB6NXRtS2lJaFFSRVNFWEYxZDFhbFRKelZwMHVTTzFnSUFBSURDTWFXbnB4ZitDZ2dBY0Z1bHBhWHA2dFdyeHIvWTJGZ2xKQ1FvTVRGUmFXbHB0L1cxQ2JsUW5CUmxyNm1TSlV1cVZxMWFhdGFzbWJ5OXZZdXNEZ0FBQUJRTVBia0FvQWhsWm1ZcU9qcGEwZEhSUnFCMTVjb1ZKU1VsM1pManU3cTZ5czNOVFI0ZUh2THc4SkNibTV1Y25aM2w1T1JrOTcvT3pzN2F1M2Z2TFhsdDRGYm8yTEdqeXBRcGM4ZGU3OXk1Y3lwYnRxektseTh2THkrdk8vYTZBQUFBK1B2b3lRVUFkMUJjWEp3dVhyeW9xS2dvUlVWRktUbzZ1dEE5cDF4Y1hGU2lSQW41K1BnWS8wcVVLS0VTSlVyWWhGa2VIaDVNamcwQUFBRGdua0ZQTGdDNFRTd1dpeTVkdXFTelo4L3F3b1VMaW9xS1VtcHFhb0dlNitMaW9sS2xTc25mMzEvKy92NEtDQWhReVpJbFZhSkVDWGw2ZXQ3bXlnRUFBQURBOFJCeUFjQXRGQmNYcDdObnorcnMyYk9Lakl3czBQeFpwVXFWVXJseTVWUzZkR2tGQkFUSTM5OWZ2cjYrTXBsTWQ2QmlBQUFBQUxnN0VISUJ3TitRbVptcHlNaEluVHAxU2hFUkVVcE1UTXkzdlplWGw4cVZLNmZ5NWN1cmZQbnlLbGV1bkR3OFBPNVF0UUFBQUFCdzl5TGtBb0JDeXNqSVVIaDR1TUxDd2hRZUhxNzA5UFE4Mi9yNCtLaEtsU3FxVXFXS0tsYXNLQjhmbnp0WUtRQUFBQURjT3dpNUFLQUEwdFBUZGViTUdTUFl5c3pNdE52T3c4TkRsU3RYTm9JdFB6Ky9PMXdwQUFBQUFOeWJDTGtBSUE4V2kwWG56NTlYU0VpSXdzTEM4Z3kyQWdJQ1ZMdDJiVld2WGwxbHk1WmxMaTBBQUFBQUtBS0VYQUJ3bmNURVJCMDdka3doSVNGS1NFaXcyNlpjdVhLcVZhdVdhdGV1VFc4dEFBQUFBQ2dHQ0xrQVFKTFpiTmFwVTZkMDlPaFJSVVJFMkcxVG9VSUYxYWxUUjdWcTFXSnVMUUFBQUFBb1pnaTVBTnpUMHRMU2RQVG9VZjN4eHg5MlYwYjA5dlpXL2ZyMVZiOStmWlVxVmFvSUtnUUFBQUFBRkFRaEY0QjdVbng4dlA3NDR3K0ZoSVRrV2gzUnljbEpOV3JVMFAzMzM2K3FWYXZLeWNtcGlLb0VBQUFBQUJRVUlSZUFlOHJGaXhjVkhCeXNVNmRPeVdLeDJPeno4ZkZSa3laTmROOTk5OG5MeTZ1SUtnUUFBQUFBM0F4Q0xnRDNoS2lvS08zZHUxZmg0ZUc1OWxXb1VFSE5talZUelpvMTZiVUZBQUFBQUE2S2tBdkFYZTN5NWN2YXMyZVB6cHc1WTdQZFpES3BkdTNhYXRhc21jcVhMMTlFMVFFQUFBQUFiaFZDTGdCM3Blam9hTzNaczBlblQ1KzIyZTdzN0t5R0RSdXFlZlBtckpBSUFBQUFBSGNSUWk0QWQ1VnIxNjVwNTg2ZE9uNzh1TTEyYTdqVnNtVkxlWHQ3RjFGMUFBQUFBSURiaFpBTHdGMGhJeU5Ed2NIQk9uandvREl6TTQzdFRrNU9hdENnZ1ZxMWFxVVNKVW9VWVlVQUFBQUFnTnVKa0F1QVE3TllMRHArL0xoMjd0eXBwS1FrWTd2SlpGTDkrdlhWcGswYmhpVUNBQUFBd0QyQWtBdUF3N3AwNlpLMmJ0MnFxS2dvbSsxVnFsUlJodzRkVkxwMDZTS3FEQUFBQUFCd3B4RnlBWEE0NmVucDJyTm5qMzcvL1hlYjdYNStmdXJRb1lOcTFLaFJSSlVCQUFBQUFJb0tJUmNBaHhJZUhxN05temNyTVRIUjJPYnU3cTdXclZ1cmNlUEdjbloyTHNMcUFBQUFBQUJGaFpBTGdFTklTVW5SamgwN0ZCb2Fhck85WHIxNjZ0Q2hnN3k4dklxb01nQUFBQUJBY1VESUJhRFlDd3NMMDlhdFc1V2NuR3hzOC9IeDBjTVBQNnhxMWFvVlhXRUFBQUFBZ0dLRGtBdEFzWldlbnE1dDI3YnAyTEZqTnR1Yk5tMnF0bTNieXMzTnJZZ3FBd0FBQUFBVU40UmNBSXFscUtnb3JWKy9Ydkh4OGNhMmdJQUFkZW5TUmVYTGx5L0N5Z0FBQUFBQXhSRWhGNEJpeFdLeDZNQ0JBOXF6WjQ4c0ZvdXh2VVdMRm1yYnRpMFR5d01BQUFBQTdDTGtBbEJzWEx0MlRldlhyOWY1OCtlTmJkN2UzdXJXclp1cVZLbFNoSlVCQUFBQUFJbzdRaTRBeGNLNWMrZTBidDA2bThubGE5YXNxYzZkTzh2VDA3TUlLd01BQUFBQU9BSkNMZ0JGN3RDaFE5cTVjNmN4UE5IRnhVVWRPM1pVdzRZTmk3Z3lBQUFBQUlDaklPUUNVR1F5TWpLMGFkTW1IVDkrM05qbTUrZW5uajE3S2lBZ29BZ3JBd0FBQUFBNEdrSXVBRVVpUGo1ZXExZXZWa3hNakxHdFJvMGE2dGF0bTl6ZDNZdXdNZ0FBQUFDQUl5TGtBbkRIblQ5L1hxdFhyMVpxYXFxeHJWMjdkbXJac3FWTUpsTVJWZ1lBQUFBQWNGU0VYQUR1cU9QSGoydkRoZzNLeXNxU0pIbDRlT2lSUng1UnRXclZpcll3QUFBQUFJQkRJK1FDY01mczM3OWZ1M2Z2Tmg3NysvdnJzY2NlVThtU0pZdXdLZ0FBQUFEQTNZQ1FDOEJ0WnphYnRYbnpab1dFaEJqYkFnTUQxYU5IRCtiZkFnQUFBQURjRW9SY0FHNnI5UFIwclYyN1ZoRVJFY2EyKys2N1Q1MDdkNWF6czNNUlZnWUFBQUFBdUpzUWNnRzRiVkpUVS9Yenp6OHJLaXJLMk5hNmRXdTFiZHUyQ0tzQ0FBQUFBTnlOQ0xrQTNCYkp5Y2xhdVhLbG9xT2pKVWttazBtZE8zZlcvZmZmWDhTVkFRQUFBQUR1Um9SY0FHNjVwS1FrTFZ1MlRMR3hzWklrWjJkbjllalJROVdyVnkvaXlnQUFBQUFBZHl0Q0xnQzNWRUpDZ3BZdlg2NzQrSGhKa3F1cnEzcjI3S2txVmFvVWNXVUFBQUFBZ0xzWklSZUFXeVl1TGs3TGxpM1R0V3ZYSkVsdWJtNTY3TEhIVktsU3BTS3VEQUFBQUFCd3R5UGtBbkJMSkNZbTJnUmNIaDRlZXZ6eHgxV3VYTGtpcmd3QUFBQUFjQzhnNUFMd3Qxbm40TElHWEY1ZVh1clRwNDlLbHk1ZHhKVUJBQUFBQU80VlRrVmRBQURIbHB5Y3JHWExsaGx6Y0hsNGVCQndBUUFBQUFEdU9FSXVBRGN0TlRWVksxZXVORlpSZEhOejArT1BQMDdBQlFBQUFBQzQ0d2k1QU55VTlQUjByVnk1VXRIUjBaS3lWMUY4N0xISG1JTUxBQUFBQUZBa0NMa0FGSnJaYk5hNmRldDA2ZElsU1pLenM3TjY5dXpKS29vQUFBQUFnQ0pEeUFXZzBEWnYzcXp3OEhCSmtzbGswcU9QUHFvcVZhb1ViVkVBQUFBQWdIc2FJUmVBUXRtN2Q2OUNRa0tNeDEyNmRGR05HaldLc0NJQUFBQUFBQWk1QUJSQ1NFaUk5dTdkYXp4dTI3YXQ2dGV2WDRRVkFRQUFBQUNRalpBTFFJR0VoNGRyMDZaTnh1TUdEUnFvZGV2V1JWZ1JBQUFBQUFEL1E4Z0Y0SWF1WHIycWRldld5V0t4U0pLcVY2K3VoeDU2cUlpckFnQUFBQURnZndpNUFPUXJOVFZWdi96eWk5TFQweVZKNWNxVlUvZnUzZVhreE1jSEFBQUFBS0Q0NENvVlFKN01aclBXcjErdnVMZzRTWktYbDVkNjl1d3BOemUzSXE0TUFBQUFBQUJiaEZ3QThyUnIxeTVGUkVSSWtrd21rN3AzNzY0U0pVb1VjVlVBQUFBQUFPUkd5QVhBcnREUVVCMDZkTWg0L0k5Ly9FT0JnWUZGV0JFQUFBQUFBSGtqNUFLUXkrWExsMjFXVXF4VnE1WmF0R2hSaEJVQkFBQUFBSkEvUWk0QU50TFMwclJtelJwbFpXVkprdno4L05TMWE5Y2lyZ29BQUFBQWdQd1JjZ0d3c1dIREJpVWtKRWlTWEYxZG1XZ2VBQUFBQU9BUUNMa0FHSDcvL1hlZE9uWEtlTnlsU3hjRkJBUVVZVVVBQUFBQUFCUU1JUmNBU1ZKVVZKUjI3dHhwUEc3YXRLbnExS2xUaEJVQkFBQUFBRkJ3aEZ3QWxKcWFxclZyMThwc05rdVNLbFdxcFBidDJ4ZHhWUUFBQUFBQUZCd2hGd0J0MmJKRmlZbUpraVJ2YjI4RkJRWEp5WW1QQndBQUFBQ0E0K0FxRnJqSG5UeDVVaWRPbkpBa21Vd21CUVVGeWR2YnU0aXJBZ0FBQUFDZ2NBaTVnSHRZY25LeXRtelpZanh1MGFLRktsV3FWSVFWQVFBQUFBQndjd2k1Z0h2WTFxMWJsWnljTEVrS0NBaFFtelp0aXJnaUFBQUFBQUJ1RGlFWGNJOEtDd3RUV0ZpWXBPeGhpbDI3ZHBXenMzTVJWd1VBQUFBQXdNMGg1QUx1UVVsSlNUYkRGRnUxYXFWeTVjb1ZZVVVBQUFBQUFQdzloRnpBUFdqTGxpMUtTVW1SSkpVdVhWcXRXclVxNG9vQUFBQUFBUGg3Q0xtQWU4eng0OGQxNnRRcFNaS1RrNU82ZGV2R01FVUFBQUFBZ01NajVBTHVJVWxKU2RxNmRhdnh1RldyVmlwVHBrd1JWZ1FBQUFBQXdLMUJ5QVhjUXpadDJxVFUxRlJKVXBreVpkU3laY3NpcmdnQUFBQUFnRnVEa0F1NFI0U0dodXJNbVRPU3NvY3BzcG9pQUFBQUFPQnVRc2dGM0FPU2twSzBiZHMyNDNIcjFxMFpwZ2dBQUFBQXVLc1FjZ0gzZ045KyswMXBhV21TcExKbHl6Sk1FUUFBQUFCdzF5SGtBdTV5VVZGUk9uYnNtQ1RKWkRLcFM1Y3VjbkxpUng4QUFBQUFjSGZoU2hlNGkxa3NGcHZWRkJzMGFNQXdSUUFBQUFEQVhZbVFDN2lMaFlhRzZ0S2xTNUlrZDNkM3RXM2J0b2dyQWdBQUFBRGc5aURrQXU1UzZlbnArdTIzMzR6SGJkcTBxdjRVNlFBQUlBQkpSRUZVa1plWFZ4RldCQUFBQUFEQTdVUElCZHlsOXUvZnI2U2tKRW1TdjcrL0dqZHVYTVFWQVFBQUFBQncreEJ5QVhlaHVMZzRIVHAweUhqY29VTUhKcHNIQUFBQUFOelZ1T29GN2tMYnQyK1gyV3lXSkZXdlhsM1ZxbFVyMm9JQUFBQUFBTGpOQ0xtQXU4eVpNMmQwNXN3WlNaS3pzN002ZHV4WXhCVUJBQURnLzdGMzUyRlIxdnYvK0o4ekE4TW1pR3l5amJpTHVLU1lLKzZTR3FUSDA4bXl0STU2TWo4dHA3TDBrNVpMZlNyTDlHaWU5SmhhcDhXdlYyV3JHMlR1aWtvcWtDQWlnaXU3ckNJek1NTXN2ei80emQwTU04QUFBemZvODNGZFhjMjl6RDB2WU82Uis4bjcvYnFKaUtqbE1lUWl1b2ZvZERvY1AzNWNXQTRQRDRlbnA2ZUlGUkVSRVJFUkVSRzFEb1pjUlBlUXBLUWtsSldWQVFEYzNOd3dkT2hRa1NzaUlpSWlJaUlpYWgwTXVZanVFVXFsRW1mUG5oV1dJeUlpSUpmTFJheUlpSWlJaUlpSXFQVXc1Q0s2UjV3L2Z4NGFqUVlBNE8vdmo3NTkrNHBjRVJFUkVSRVJFVkhyWWNoRmRBOVFLcFZJVGs0V2xzZU1HUU9KUkNKaVJVUkVSRVJFUkVTdGl5RVgwVDNnN05tejBPbDBBSUF1WGJvZ0tDaEk1SXFJaUlpSWlJaUlXaGRETHFKMjd1N2R1N2g0OGFLd1BHTEVDQkdySVNJaUlpSWlJaElIUXk2aWRzNTBGRmZYcmwwUkdCZ29ja1ZFUkVSRVJFUkVyWThoRjFFN1ZsNWVqdFRVVkdHWm83aUlpSWlJaUlqb2ZzV1FpNmdkKy8zMzM2SFg2d0VBM2JwMWc3Ky92OGdWRVJFUkVSRVJFWW1ESVJkUk8xVldWb1pMbHk0Snl5TkhqaFN4R2lJaUlpSWlJaUp4TWVRaWFxZCsvLzEzR0F3R0FFRDM3dDNoNStjbmNrVkVSRVJFUkVSRTRtSElSZFFPbFphVzR2TGx5OEl5UjNFUkVSRVJFUkhSL1k0aEYxRTdGQjhmTDR6aTZ0bXpKM3g5ZlVXdWlJaUlpSWlJaUVoY0RMbUkycG1Ta2hLa3A2Y0x5N3lqSWhFUkVSRVJFUkZETHFKMjUvZmZmeGNlOStyVkN6NCtQaUpXUTBSRVJFUkVSTlEyTU9RaWFrY3FLaXB3NWNvVllabWp1SWlJaUlpSWlJaHFNT1FpYWtlU2twS0VYbHpkdW5XRHQ3ZTN5QlVSRVJFUkVSRVJ0UTBNdVlqYUNZMUdnNVNVRkdGNThPREJJbFpEUkVUM09vMUdBNzFlMyt6amFMVmFPMVJEeldIOEF4blIvWWFmWTBUM0g0WmNSTzFFYW1vcU5Cb05BTURIeHdkZHVuUVJ1U0lpMjJWa1pPRHJyNy9HalJzM1dBZFJBdzRlUElqOSsvYzMrYUlxSmlZR0d6ZHViSFlkTTJiTXdKNDllNXAxakxpNE9NeVpNd2U1dWJtTmVsNTZlam9XTDE2TXRMUTBpMjBxbFFvdnYvd3lUcDA2MWVoNmREb2RObXpZZ1AzNzl6ZnFlVjkvL1RYKzlyZS9JVE16MDJLYlVxbkVyRm16Y09USWtVYlhBd0I3OSs1RlZGUlVrNTVyQzYxV2k1VXJWeUltSnNibTUxeTdkZzJiTm0xQ2FXa3BEQWFEMVo4RHRZeWpSNC9pdWVlZXMzbi9wcHp2TFhWK3RVVmlmbzRSa1RnY3hDNkFpQnFtMSt1Um1KZ29MSWVIaDR0WURWSGp2ZkxLS3dDQVFZTUdzUTVxa3Fpb0tJU0ZoV0hkdW5XTjJzZlc4TUFZQURSMmYydlBrY3ZsQ0F3TXhMaHg0L0RvbzQvQzBkSFJwbU1DTllIRTU1OS9Eb1ZDZ2Vqb2FKdWZaOHJSMFJFSERoekFnQUVETUhIaXhDWWR3MTc2OSsrUDZ1cHEvUGUvLzhYeTVjdHRmdDdCZ3dlUm1abUp3TUJBaTIxbno1NUZabVltT25YcTFPaDZaRElacEZJcHRtelpncUNnSUpzK0M1UktKZmJ0MjRmUTBGQTRPVGtoS3l0TDJPYnU3bzdqeDQ5RHBWSWhPRGpZYkJzQVNDUVNCQWNITjdyT3V0ankvcHd3WVFLV0xGa0NvT2I5dEdiTkdxU21wbUwyN05rMnY4N3QyN2NSRXhPRDZkT25JeXNyQzh1V0xjUDA2ZE94WU1FQ1NLWDIveHY1OGVQSHNXYk5tanEzeDhURVFLdlZJaTh2eitwMmhVSWhQRzdvczJMeDRzVzRkT21TUmVoWCszdnI1T1NFbmoxNzRva25uc0NERHo1b2NSeGJQcE9hb3FLaUF0bloyVGJ2MzVUenZibm5WM05EMmVEZ1lGUlVWS0Nzckt4WngybE1jTnNjVGYwY0l5SnhNT1FpYWdldVhyMkt1M2Z2QWdEYzNOelFwMDhma1NzaUltb2ZhbytJMkxadEcvejkvVEY5K25TNzdHOWt1azk1ZVRuT256K1ByNzc2Q2drSkNWaTllalVjSEdwKzVVcElTREI3WHI5Ky9lRGc0Q0Jjdktla3BLQzh2QnlUSmsyeUNFd0NBZ0tFNHdBMXdZQTFjcmtjM3Q3ZU9IZnVIR1F5bWRWOXhvMGJWKy9YMDFnTlhmU2VQbjI2M24xTUwxWXJLeXR4OU9oUlJFWkdvbVBIamhiN0hqMTZGUDcrL2dnSkNZRlNxVFRiNXVMaUFxbFVhdkc5TXpWdDJqU2NQMzhlY1hGeGRmYTI5UEx5Z3B1Ykd3RGdtMisrUVVWRkJaS1NrckJ3NFVLei9hWk9uWXFFaEFSb3RWcTgrdXFyRnNlUlNxWFl0MjhmQU9EQWdRUDFqcmlwNi90aityM1p1blVyRWhNVHNYWHJWbXpldkJrT0RnNVFLcFY0N2JYWHNHalJJb1NHaGdwMVYxUlU0SU1QUHNEbHk1Zng5dHR2SXpRMHRNN1hyczBZek9wME9nd2NPQkJMbHk3RjJyVnJvVktwc0dqUklwdVAwMWhidDI0MVd6NS8vankyYjk4T0FNakx5N1A0L2h2Wksrd3dQWStMaTR0eDhPQkJyRnExQ2l0WHJzVHc0Y01iZmJ5NmZxYU9qbzdZdlh0M280NWxyL1BkSHVkWDdaK1RxVjI3ZHVIa3laUFl1SEZqbllHb282TWo5SG85ZERxZDFlMXZ2UEVHWkRJWlZxOWVYZWZydEFSN2ZvNFJrWGdZY2hHMUE2WVhSUTg4OEVDZHY4UVFFWkc1R1RObW1DMXYyN1lOWGw1ZUZ1dWJ1cjlSN1gyZWZ2cHBiTml3QVljT0hjS2hRNGN3ZGVwVUFNQ0tGU3ZnNmVrSm1VeUc0dUppNFdLeDlzWDd2Ly85YjR2WDJMcDFxOW1JbGZwR3ZnQTFGOFYxWFJnYkwzb3pNaktFRVk3V2JOdTJEZHUyYmJOWUh4a1ppZGRlZTgxczNlelpzekYyN05oNmE2cnQ2TkdqK1BiYmI0Vmwwd3ZJbUpnWXM0dkdtSmdZRkJVVklTRWhBWHE5SGpObnpyUTQzdnIxNnhFYUdscG5HR0txOXZGTnZmVFNTNGlLaWtKYVdocDI3OTZORjE1NEFaTW1UY0s2ZGVzUUhoNHVqTEw3L3Z2dm9WS3A4TjEzMytIa3laTklUMC9ISzYrOFV1OW9wOW9CZ2ZGN1VIdDlYRndjZHV6WVliWk9vVkRnNXMyYkFJQ2dvQ0RJNVhLVWw1Y0RxR2xsWUh4L3BLZW5ZODJhTmFpcXFzTHExYXZOL2poV1h3Qm9aQnhoazVPVEF3Y0hCM1R0MmhYejU4K0h2Nzgvc3JLeTRPZm5CeWNucHdhUDAxaW03MitnWnRwa2JhWS9zNFpHZ0RWVzdmTTRNaklTTDc3NElyNzU1cHNtaFZ4dnZQR0d4YnFUSjArYTlWaTFsVDNPZDN1ZFg3Vi9UcWFLaTR2UnQyOWZoSVNFMUZ0dlhhNWN1WUt5c2pMTW1UT24zdGN4MWRZK3g0aElYQXk1aU5xNDNOeGM1T2ZuQXdBY0hCd3dZTUFBa1NzaXNsM3R2M2d1WGJwVWVGejc0bEt0VnVPbm4zN0NpUk1ua0plWEIwZEhSL1RvMFFQVHAwL0hxRkdqaFAzUzA5UHgybXV2d1dBd1lNV0tGUmc1Y3FUWmNlTGk0ckI2OVdxNHVibmgwMDgvaGJlM2Q2UHFJTElIaVVTQ1diTm00ZENoUTBoTVRCUkNMcURtWWxXaFVGaThMK3Q3TDlZMWVtRHUzTGw0L1BISG0xM3YwcVZMMGExYk4ySFpPR0puM3J4NUdERmloTm0rMWtaWGVIaDRvSFBuemxBb0ZLaXVyc2JPblR0eDY5WXRyRnk1VXRqbndJRUQyTGR2SHg1NzdER01HVE1HVXFrVUNvWENZanJmNDQ4L2pvaUlDR0g1MUtsVDJMVnJGd0RnNTU5L2hydTdPejc4OEVPeklLbTB0QlJMbHk0MUcrbG1ES29hUTZmVFlkcTBhUUNBd3NKQ2ZQREJCK2pYcngraW82TWhrVWpnNCtPRHJWdTNvbWZQbnZEMDlNUzMzMzZMV2JObXdkM2RIYUdob2RpK2ZUdjBlajFlZi8zMU9sK2o5b1c3Y1ZwWTdmVmVYbDZOcXQzbzRNR0QyTGh4STNyMjdJbVBQdm9JUGo0K1p0dHRDUUNONmhwSjgvNzc3N2ZJRFhCcWp4eFNxOVYyZjQzR0NBa0pRVWhJU0pQN09BNGJOZ3gzN3R5QnY3Ky9zQzR4TVJIQndjSEN2MVYxTWI1M2QrN2NLYnhIN0hHKzIrdjhBcXdIcGhrWkdZaU1qS3d6VERWOW4xdmJaLy8rL1pCSUpPamZ2Mys5Z2F5MUFLd3RmWTRSa1hnWWNoRzFjYWE5dU1MQ3d1RGk0aUppTlVTTkV4QVFBQURDVkN4dmIyL0k1WEtML1lxS2l2RFdXMjhoS3lzTEVva0UzdDdlVUtsVVNFNU9Sbkp5TW1iTm1vVm5ubmtHQU5DblR4OU1tVElGdi83Nks3Nzg4a3NNSHo1YytHVmNxOVhpaXkrK0FBRE1temRQbUlwa2F4MUU5dVRuNXdjQXdraWIxbkx0MmpVY1AzNGM4K2JOTTF0LzhlSkZoSVNFd04zZDNlSTVmbjUrVmk4K3UzZnZibkV4YWEzSG1IRVVRMkppSXJaczJZTGJ0MjlqMXF4WjBPdjFTRXRMUTFCUUVIcjM3bzJBZ0FCODlORkgrT3Fyci9ERUUwOGdNaklTRXlaTXNLaWxWNjlld25KR1JnWUFvS1NrQkxHeHNaZzVjNmJGS0JGalRkWnFzL1g3Nytqb2FQYTVzSC8vZnNoa01peGR1aFFTaVFRLy9QQUQrdlRwQTRQQkFIZDNkK3pmdngrK3ZyNzQ2MS8vS255dm5uLysrUVo3aGRXK2NDOHRMYlc2dnFTa3hLYTZhK3ZkdXpjZWUrd3h6Smt6UndnbGtwS1NrSnViaStqb2FKdUMvYXlzTEN4Y3VCRHZ2dnN1aGd3WjBxUTZtc0xhNkNHeFNTU1NKbytnLy9MTEwvSEhIMy9nazA4K0VkNWIxNjlmUjJob0tJWU1HV0oxMmwvdGtYM1dwaFNhYXV6NWJzL3pxNjdBZFBmdTNYVk94elI5LzlVWHVKcitNY3Fhdlh2M1d2eGMydExuR0JHSmh5RVhVUnQyNTg0ZHN6czVzZUU4dFRlZmYvNDVnRC8vSXIxa3lSSU1IRGpRYkIrZFRvZjMzbnNQV1ZsWkdEeDRNRjU1NVJYNCtmbkJZRERnOE9IRDJMaHhJNzc5OWx1RWg0ZWpmLy8rQUdvQ3JOT25UeU1yS3d1SERoM0M1TW1UQWRUODBwdVhsNGQrL2ZyaDRZY2ZibFFkMVBaVlYxZWpvS0JBN0RKc1pnd3Y2dXI3WkkyMWtVY05oUktIRGgzQ2hRc1hoTkZET1RrNStQNzc3ekZseWhTaHNiVHhEbnVqUm8zQzRzV0xHNnpET0hMRjF0RUo2ZW5wMkxGakJ4SVRFekZ3NEVDc1hMa1NDb1VDWDM3NUpYYnQyb1ZodzRaaCtmTGxlUFBOTjNIOStuWHMyTEVER3pkdXhLNWR1L0RjYzgvWk5CVXNOallXY3JrY2YvbkxYeXkyR1h2N0dFT2RkOTk5VjdnTDhheFpzMno2R3NhT0hZczMzbmhEZUs2M3R6ZWlvNlBoNmVtSmE5ZXU0WXN2dnNDZ1FZUHczbnZ2UVNLUjRKbG5uc0dVS1ZQTVJyZDgvUEhIOVU2YkF1cStzRy9NQ0t2NmhJU0VZTzdjdWNKeVJrWUczbnZ2UFlTRmhTRXFLZ29TaWFUQll4ajdlcWxVS3J2VVpLdWRPM2VhTFo4NWN3YWJObTFxMVJwTTVlZm40K2JObTAyK1djbnMyYk54OHVSSmZQYlpaM2poaFJkUVdWbUpHemR1NE5GSEg0V0xpd3Q4ZlgyaDFXclJvVU1INFRsMWpld3phb256SFdqYytXWHErZWVmRjBZL0FvREJZRUIxZFRVY0hSM04zbXQ3OSs3RmxpMWJMSjYvZVBGaW9XRitWRlNVeGJSc1krQnEvQnhzekJUVnR2ZzVSa1F0anlFWFVSdVdsSlFrUE83V3JSczhQVDFGcklhb1pSdzllaFJYcmx5QlFxSEFxbFdyaEw5MlN5UVNSRVpHSWlNakEzdjM3c1grL2Z1RmtNdmQzUjN6NTgvSHh4OS9qSjA3ZDJMOCtQRlFxOVg0NXB0djRPRGdnSmRmZnRtbUN6bHFYekl5TWl4R0s3UmxzYkd4QUdBMjNkWVc2OWV2UjJCZ0lISnpjeTM2eFZoVFdWbUpJMGVPNEIvLytBYzhQVDBSRmhZR0FQampqeitFaTk3TGx5K2pxcXJLNmwzaXJEbDc5aXlBbXY1Qmp6MzJXSVA3cDZTa0lDY25CMHVYTHNYWXNXTmhNQml3ZGV0VzdOMjdGN05uejhhZVBYdnc1cHR2Q3RPSlZxNWNpVXVYTG1INzl1MXdkbmEycWFhbm5ub0tvMGVQeHE1ZHV6Qm8wQ0N6NE1GNEVXNGNuV0U2K3FpK1hqbUppWW5ZdkhrekFHRDgrUEdRU0NSbXovWDE5WVZlcjhjbm4zd0NIeDhmTEZteUJIcTlIa0ROWjVTL3Y3OUY4K3phRGJXTm8wM0N3OFB4OXR0dlk5aXdZV2I3R3kvK2E0ZVpoWVdGdUg3OXVyQmNYRndNbFVxRjR1SmlBSC8yeXpKTzhTc3FLaEpHcmhoRGdyUzBOS3hjdVJLaG9hRllzV0lGSkJJSk5CcU5FTURXeGR2Ykd4S0pCSGZ1M0tsM1AzdXJQUXJPR0xhMUZ0TWdQVGMzRjl1MmJZTmNMbS95NTQ2SGh3ZGVmUEZGckY2OUdpTkdqRUJsWlNYMGVyM3dSOHRseTViQjE5Y1hiNzc1cHMzSGJJbnpIV2pjK1ZVZlkwdUJqUnMzbW8wWUUwTmIvQndqb3BiSGtJdW9qYXFxcWtKcWFxcXczSnJUQlloYTA3Rmp4d0FBZi9uTFg2eE9JUnc4ZUREMjd0MkxTNWN1bWExLzZLR0g4TnR2ditIU3BVdll0MjhmQ2dzTFVWRlJnZG16Wjl2Y3JKYmFGNFZDWVRaQ3BiWjMzMzIzOVlxcHhYaHhiREFZVUZwYWlxTkhqMkwvL3YwWU9YS2tXZjhiVzdpNXVjSER3NlBlZ01GZ01BQ291WHZmMEtGRHNXWExGdnorKysrWU1tVUt2TDI5MGJselo2U21wZ29qd3hJVEV5R1ZTbTI2Nk0zTHk4T0pFeWNRRmhhR3I3NzZDaVVsSlZpd1lFRzl3ZkZmLy9wWHpKZ3hBdzRPRGlncks4UGF0V3VSbHBhRzVjdVhZOFNJRVJnOWVqVGVlZWNkUFAvODgxaXdZQUVtVFpxRXNMQXdiTml3d2VKWXBhV2xabFAzaklHTVJDS0JRcUZBUmtZRzl1L2ZqdzBiTmdnak5MUmFMUURyRitFZUhoNFc2elFhRGI3NDRndnMyYk1IQXdZTXdPdXZ2dzVmWDErclg5dDMzMzJIOVBSMHZQamlpOUJxdFdhalZxejU1Sk5QOE1rbm53akxNVEV4VUNxVnFLcXFRa0JBZ00zVEZZR2FxZFpLcFJKdWJtN1l2SGt6NHVQamhXMHZ2dmlpMmI2bTM4dVltQmljUEhrUy8vclh2ekI4K0hBc1diSkVHSVdUbXBxS3Q5NTZxOTZ2SVNZbUJoNGVIa0tnMWxyc05XV3pxV29INmNPR0RjT0tGU3VFOEtncElpSWlFQkVSZ1EwYk5xQkxseTdvMzcrLzhKNmNObTBhMXExYmg5T25UOWNiaHR2emZMZjMrV1Z2OWhyUktQYm5HQkdKaHlFWFVSdVZtcHFLNnVwcUFEVTlCdGpRa3U1VnhpbTUzM3p6RFg3ODhVZUw3UnFOQnNDZmQvc3lra2drZVBIRkYvSHl5eTlqMTY1ZFVLbFVVQ2dVZU9LSkoxcSthQktGdTd1N3hZMEcyb3JhRjhkT1RrNllPWE1tNXN5WjB5S3Zaend2bkp5YzRPL3ZENFZDSVZ6MEFqVjltZExTMG9UOXo1OC9qLzc5KzV0Tmk3S21xcW9LYTlhc2daT1RFNVl2WDQ3VTFGUjgrT0dIdUh2M0xoWXRXbFRuWFFObE1oa01CZ01PSFRxRXp6NzdERzV1YmxpM2JoMjZkKzhPb0dZSzNjYU5HL0h2Zi84YjY5ZXZ4KzdkdS9IRUUwOWcxS2hSRnNmY3VYT254YlExSTZsVWlxVkxsK0tWVjE3Qk8rKzhnNDgvL2hodWJtN0N2NWUyWElTclZDcTgvdnJyeU1uSndieDU4L0Mzdi8ydHpndmZwS1Frb1JZSEJ3ZDRlWG5oczg4K0ExRHpNNmdkekQvNzdMT1lPM2N1Um84ZWJiWStMaTRPR3pkdXJMZXV1aTd1RnkxYWhJY2Vla2hvZm4zOCtIRjg5TkZIMkw5L1A0Q2FubU96WnMwU21zRlhWMWRqKy9idDJMMTdOMmJQbm8xWnMyYVpmWDJEQmczQ0w3LzhJaXpQbURFRGMrZk90YmlEYU9mT25ZVStocTNGSGdHSFJDSVJSdHRaWXpBWXJFNjdBLzRNMG91TGkvSDk5OThqTXpOVENKaWE0NFVYWHNEQ2hRdVJsSlJrTm4xdzRzU0oyTDkvUDdadTNZb2hRNGJVZWNkS2U1N3ZMWDErVlZaV0FrQ1QrMTZ1WHIxYTZLTUoxSVJWalJucEJyU056ekVpRWc5RExxSTI2dUxGaThManB2YUNJR29QakZOdEdob3hZUHdsMjFTM2J0MHdac3dZWVRUWUUwODhVZWZGQzFGTE1sNGNTeVFTZUhoNG9HZlBuaTE2Y3dOak0zVmpVK2tISDN3UXNiR3hRaStjcmwyNzR1VEpreWd2TDRkT3A4UFZxMWV4WU1HQ2VvOVpWbGFHZDk5OUZ4a1pHVml4WWdVOFBUMFJFUkdCSlV1V1lNMmFOZEJxdFZpeVpJblY1eVlsSmVIcnI3OUdlbm82SG5yb0lTeGN1QkN1cnE1bSs3aTd1K090dDk1Q1hGd2N0bS9manRXclY4UEx5d3RqeDQ3RjJMRmpFUm9hQ3NEeXJvZ3hNVEZtZlpuYzNkMnhkT2xTdlA3NjY5aXdZUU9XTDE5dU50TEVkRXFmTmNYRnhiaDU4eWFlZWVZWkRCOCtITm5aMlZiM1U2dlZXTDE2TlFZUEhveUVoQVFBTlNGQVlHQWdObS9lakx0MzcxcHRqdDJ4WThjNlIvNVk2NjlXMTNSRndIcVBOcVZTV2UvVXFETm56aUF1TGc3dnYvOCtIbmpnQVdIOXdZTUhNV2JNR0RnN08xdThOMlV5bWNXNjRPQmdYTDE2dGM3WGFRbkc3NEZ4cXVDU0pVc2FQV1d4UTRjT0ZuOFVNVlZlWG01MWRCOWdIcVNIaDRmanBaZGV3cG8xYS9EeHh4ODNLOFR3OVBSRWVIZzRqaDgvYnZGOS9zYy8vb0hGaXhkajc5NjlkVTZwcytmNTN0enpxeUhHMFhjTk5jeXZpM0ZrbXBFeDRMTlZXL2tjSXlMeDhFcUFxQTNLeWNrUmhvODdPVG1KM3RPQXFDVTVPenREcVZRMjZTNWV0Mi9meHUrLy93NlpUQWFkVG9mZHUzZGovUGp4L0lzcXRUcDdqaklyTHk5SGFXbHB2WGNGek0vUEJ3RGhZbkRnd0lINCtlZWZrWnFhaWtHREJxRmJ0MjRBYWtaS0dxZFIxamNkS2lFaEFmdjM3MGRGUlFWZWYvMTFqQmd4UXRnMmR1eFlWRlJVWU5PbVRWYW45SDMrK2VmNDhjY2YwYTlmUHdBMVljckJnd2NiL0RwSGpScUZpb29LN05tekI2R2hvWTI2T096ZHV6ZWVmZlpaT0RzN3cyQXdDQmZDY3JrY1I0OGV4YnAxNnhvOHh0ZGZmNDJ2di82Nnp1MFRKMDZFcDZjbjNuampEVHorK09ObTIwYU9ISW5seTVkajNMaHhyVDY2TUM4dnI4NnBsVUROejJ2bzBLRm1kMlBlc1dNSGR1M2FCUjhmSHd3ZVBOaW0xK25WcXhlT0hqMHFUSmRzVFM0dUxzakl5TURhdFd1eGF0V3FPa2ZhV1J0bEZSSVNndFRVVkJRVUZKaUZKVUJOQUpPYm0ydlR2eldCZ1lHWU9YTW1kdXpZZ2IxNzkxcHR5RzZyYTlldTRlVEprL0R3OE1CLy92TWZEQnc0VUFqYXdzTENzSHo1Y290ZWJhYnNmYjQzcEw3enF5RVhMbHlBbDVkWGsvdklGaGNYbTcxT1k2Yk10cmZQTVNKcUdReTVpTnFnbEpRVTRYRm9hR2lyOUVBZ0VrdGdZQ0F5TWpKdzgrYk5Sb2RjR3pkdVJHVmxKUllzV0lERGh3OGpJeU1EdTNmdnhsLy8rdGNXcXBhbytScWFrbFhYS0FOVFY2OWVoVVFpRWU0Z09HREFBRWlsVWlRbEpXSFFvRUhvMWFzWG5uNzZhUVFIQitQbm4zOUc3OTY5NGVmblYrZngvUHo4aEJFS3hvczhVMUZSVVZBcWxZaUlpTUFmZi94aHRtMzY5T2tJRHcvSDRNR0RFUlVWaGRteloyUHMyTEgxMXI5dzRVS0VoNGNqS2lxcTNwRTE5VEVOSGRScXRYQTN0NGtUSndwM2E3T21vS0FBOCtiTnc0b1ZLK29OcUc3ZHVnVW5KeWVyVTc3Q3c4TVJFUkVoVERPemRkU2V0YjViOWZYa3N1Yml4WXZvMGFOSHZmc1lBeTZEd1lCdDI3Wmg3OTY5V0x4NHNjMEJGMUR6bmpJWUREaC8vanpHalJzbnJJK0ppVUZFUkVTVFIrcllvbE9uVG5qcHBaZnc3cnZ2NG9jZmZzRE1tVE9GYmJtNXVhaXVyb2FEZ3dQT25EbGpNY1Z2OU9qUnVIanhJdjd6bi85ZytmTGx3dTlRT3AwT1c3ZHVoY0ZncVBmOVllcHZmL3NiZnYzMVYrellzUU5qeDQ2MWFJeHZpK3JxYXZ6clgvOUNVRkFRVnExYWhaZGVlZ21iTjIvR3NtWExoSDBhQ3FUc2ZiN2JvcTd6cXo2RmhZVTRjZUlFWkRJWi90Ly8rMytZTm0xYW85OG5qWjJhYUtvOWZvNFJrZjB4NUNKcVk2cXFxb1FlUlFDRXU4a1J0V2RTcVJSNnZSNVZWVlVXMng1ODhFRmtaR1FnTmpZV2p6enlpTldMUllQQkFMMWVMOXlsREFCKy9mVlhKQ1VsUWFGUVlQcjA2ZWpldlR1V0xWdUdIVHQySUNJaXd1b3YrUFhWUWRSYS91Ly8vZytkTzNlMkduYU5IVHNXQ3hZc2dMZTNkNzNIT0gvK1BIcjA2Q0dNc0hGMWRjVkxMNzBrWE5oNWUzdmp5U2VmUkhsNU9TNWN1TkRnM2VFVUNnVSsvZlRUZWk5aVRZTUdVNzYrdm1Zakl6cDE2dFNvbXovWTQ4S3dzckt5em41R1RXVU1GT295Zi81OEhEeDRzRkZUcE9zTE9HM3BSNVdWbFlVclY2NWcrdlRwRGU1YlZsYUc5ZXZYSXlVbEJTdFhycXgzcEpEeGQ0L3M3R3hrWjJmRHk4c0xVVkZSOFBYMXhXKy8vU2FFWEtXbHBkaTBhUk9jbkp3d2FkS2tlbC8veFJkZmhKT1RFOWF2WDk5Z3JhYnk4L094Yjk4K0hEaHdBRTVPVHZqNjY2OHhjT0JBWWRyWTZkT244ZC8vL2xmWS81RkhIakY3ZmxSVUZJNGRPNFp6NTg1aC92ejVHRFJvRUtSU0tWSlNVcENmbjQ4UkkwYVloWGIxTWQ1WjhhT1BQc0wyN2R2eHYvLzd2MmJiQ3dvS3NIWHJWb3ZubWY0c04yL2VqRnUzYnVHamp6NUNZR0Fnbm43NmFXemZ2aDFqeG95eDZOMVdGM3VmNzQxVjEvbjF4UmRmQ09ldmNVUzJWQ3JGdEduVHNHL2ZQdnp3d3crWVBIa3lIbnZzTVR6ODhNTTJoWXRidDI0MSsvekl5c3F5dVZkYmUvOGNJeUw3WU1oRjFNWmN2bnhaNkgzUXVYUG5lcWNrRUxVWHZyNitLQ2dvUUh4OFBJWU5HMlkyL1NVNk9ocDc5dXhCVGs0T1ZxNWNpZWVmZng0aElTRUFhbnB4SkNZbTR0dHZ2OFh5NWN2aDQrTURBQ2dxS2hLYVB5OWN1QkF5bVF3UFBQQUFSbzRjaVRObnp1Q1RUejZ4ZXFlOSt1b2dhaTJkTzNlR1FxRkFTRWdJSEIwZHpmck5XZXZ4VkZ0dWJpNlNrcElzTG1TblRwMXFzZS94NDhlaDErc2JISkVBb01GUkdrWjZ2ZDdtZlp0aTA2Wk5aajJDYkZGWVdOaGdVMzBqZXpRU0IycnVmUGpNTTgvWXRHOVFVQkFpSXlQeDJtdXZXV3lycnlmWCt2WHJoZjVleGxGWkhoNGVEZDZ4ODlTcFU5aThlVE9jbloyeGR1MWE5T3paVTlnV0h4K1BXN2R1SVM4dkR6azVPUURNbTVFN09Ua0pvMkduVHAyS0hUdDJJREV4RWVIaDRiaCsvVG9BQ05QajZxSlNxWERqeGcyYnd4YmpkTGhWcTFiaC9Qbno2TlNwRTU1NjZpbE1uVG9WcTFhdHdrY2ZmU1NNZkpvMGFSSzZkKzhPZzhHQVRwMDZDVTNCalJ3Y0hQRCsrKy9qKysrL1IxeGNuREN5S0RnNEdNODk5eHltVFp2V3FQZnZ1SEhqc0h2M2JodzdkZ3hUcGt3eDYzTldYRnlNM2J0M1d6ekhHTXJzMkxFRHYvMzJHK2JQbjQrK2Zmc0NxQmtoZGVMRWlUcWIrcXRVS3JQNjdIMisyL1A4NnR5NU13d0dBMDZkT29YUFB2c014Y1hGZU9PTk54QVJFWUZaczJZSlFWZHNiQ3dpSXlQeDVKTlB0dmkvdVczbGM0eUl4TU9RaTZpTk1aMnFPR0RBQUJFckliS2ZNV1BHNEljZmZzQ3Z2LzZLK1BoNHFGUXE0ZTVlWGw1ZVdMcDBLZDU3N3owa0p5ZmorZWVmaDRlSEI1eWNuRkJhV2dxdFZndVpUR1kyV21ManhvMVFxVlFZTVdJRXdzUERoZlhQUHZzc3pwMDdoNFNFQkJ3N2Rnemp4NCszdVE1cTI2d0ZBQzIxVDBzZWMrZk9uY0wwblMxYnRnQ29lNXBhZVhrNVpESVpidDI2QmFCbUNwckJZTUNXTFZ2ZzR1S0N5Wk1uNCtXWFh6WWIvVnVYcDU5KzJteDU0OGFOTnZkN3ZIejVNbEpUVStIbTVvYUtpZ3JjdUhIRDdMeXJyU2tYMGFacVR4TTZjZUtFMmQzZ2poNDlpblBuem1Ia3lKRUlDZ3BDY1hFeDl1N2RXKysvbVpjdlgwWjVlVGxjWEZ3UUh4OFBBR1k5cTVwS285RWdPenNiN3U3dUtDZ29BQUNMUnRWQXphanNwb3pNTmczRlB2dnNNeVFrSk9EVlYxK3RjM3BrVmxZV05tL2VqT1RrWkl3ZE94Yi8vT2MvTFVLRlgzNzVCY25KeWZEMDlJUkNvVUIwZERTQ2c0TVJIQndNaFVJQlgxOWY0ZUoveG93WmlJbUp3UWNmZklCWFgzMFZKMDZjZ0xPenMvQ0hpTHFrcGFVMXFpL1VtVE5uQU5UMHJ2cWYvL2tmVEpreVJmZ2FYMy85ZFJ3OWVsUVlTZFNwVTZjR3B3MjZ1TGpnbVdlZXNUbUVCT28ranlVU0NUWnMyR0R6L2taSlNVbjQ1cHR2TUdYS0ZMT0c4bEtwRkd2WHJoWCtUVXRQVDhlWk0yZmc2dXFLNnVwcTdOdTNUeGhCMUJMbnV6M09MNFBCZ016TVRNVEh4K1BvMGFQSXo4K0hRcUhBbWpWcmhERFAyZGtaanozMkdLS2pvL0hUVHovaHh4OS94T0hEaHhFZEhZMG5uM3hTR1BtMGJ0MDZzeDU2ZFkwZVoyOW1BQUFnQUVsRVFWVGFzbllUaHNabzdjOHhJaElQUXk2aU5pUXZMMDlvc0NtWHk5RzdkMitSS3lLeWp6bHo1a0NwVk9Ma3laTlFxVlFXZjNrZk1tUUlObS9lak8rLy94NUpTVWtvS1NtQldxMUdZR0FnQmc0Y2lPam9hS0dKN2NHREI1R1FrQUJIUjBjODk5eHpac2NKQ0FqQWpCa3o4TU1QUDJEcjFxMElEdzgzbTBMUVVCMUVMYTB4UFgyMmJObUM0OGVQQXdBR0R4NE1IeDhmR0F3R3VMbTVZZTdjdWZEdzhNRHk1Y3VoVnFzYlhVZnRodHoxdVhQbkRqNy8vSE5odVV1WExvaU9qcTV6ZjF0NzJkU2w5alNoMnQ4elgxOWZIRHQyVExpcktnRDA2ZE9uM2xGRENRa0paaGZ5dlhyMXN0cXpwN0VNQmdQKytjOS9DcVBEUWtKQ0d0MWIwRmI5Ky9lSFhxL0g1TW1UemRiTFpESjA3OTRkcnE2dThQVDBoSk9URTFhdVhHbldkTnZVYTYrOUJtZG5aNXVtVjdtNHVHRDU4dVZZdm53NTNuLy9mUUJBUkVTRTJkUnhheTVkdW9TUWtKQTY3ekpaMjZPUFBvcUFnQUQ4L2U5L3R3andPbmZ1akZtelp0bmNzNnl0R0RSb0VCWXNXSUFaTTJaWWJEUDlvNDFlcjhldVhidUU1Y0RBUUx6MDBrdkNzcjNQOSthZVgyVmxaWGpoaFJkUVZsWUdpVVNDc0xBd1BQMzAweGczYnB6Vm03NjR1TGhnOXV6WmVQamhoL0hWVjE5aHo1NDljSFIweFB6NTh3SFVUUHNkUG55NHpWL0wrZlBuc1gzN2RwdjNOMnJ0enpFaUVvOUVvOUhZWjh3MkVUWGJ3WU1Ia1pxYUNxRG1sOW5JeUVpUkt5SWlvcGFtVXFrUUh4OXYwYTlHcVZSQ3BWTEIwZEhSN0U1bDFkWFZkcnNoaVhFa1VsQlFVTDA5cmZSNlBmUjZQUURVMjRNcUl5TURmbjUrRFRhYnJtdS9nb0lDZUhoNE5EaktTcXZWUXExV283cTZHazVPVGczdXIxUXFVVkpTQXIxZUQ3bGNEbjkvLzBaTlZicDI3UnA4ZlgzaDd1NXVzYTJ5c2hKYXJSWVNpY1RtS1pPbWlvdUxrWk9UZzRFREJ6YjZ1YTJscUtnSU1URXhVS3ZWbURselpvTjN6dnYyMjIvaDVlVmxFY2cxdDRaTm16Ymg3YmZmdHRzeDJ3cUR3UUNEd1FDSlJHTHh2clRuK1c2djgrdklrU1BRYXJVSUR3OFgyZ2pZNnNxVksramF0U3ZrY2puMjd0Mkw4UEJ3QkFVRjJmejh2THc4SkNVbDRlR0hIeGErVjIzdGM0eUl4TVdRaTZpTjBHZzAyTDU5dTlDYjVja25uMnpVWDlxSmlJaUlpSWlJN21lV1kwcUpTQlNYTDE4V0FpNWZYMThHWEVSRVJFUkVSRVNOd0pDTHFJMjRlUEdpOExncHpXbUppSWlJaUlpSTdtY011WWphZ051M2IrUDI3ZHNBYW5vRWhJYUdpbHdSRVJFUkVSRVJVZnZDa0l1b0RUQTJtd2VBM3IxNzE5czBrNGlJaUlpSWlJZ3NNZVFpRXBsZXIwZEdSb2F3SEJZV0ptSTFSRVJFUkVSRVJPMFRReTRpa2QyNmRRc3FsUW9BMEtGRGgwYmRScG1JaUlpSWlJaUlhamlJWFFEUi9TNDlQVjE0SEJvYUNvbEVJbUkxUkVTTnA5VnFvVktwb0ZRcW9WS3BVRjFkRFoxT0I1MU9CNjFXS3p3bUlpSWljeU5HakJDN0JLSjdDa011SWhGVlYxZmo2dFdyd25LZlBuMUVySWFJcUc0R2d3RmxaV1VvS2lwQ2NYRXhpb3FLVUZKU0FxVlNDYlZhTFhaNVJFUkU3UkpETGlMN1lzaEZKS0xyMTY5RG85RUFBTHk4dk9EcjZ5dHlSVVJFZnlvdUxrWldWaFp1M2JxRjdPeHM0Zk5LSXBHZ1U2ZE84UEx5UWtoSUNGeGNYT0RtNWdaWFYxZTR1Ym5CMGRFUkRnNE9rRXFsY0hCd2dFd21nMHdtNDBoVklpSWlJbXBSRExtSVJIVDU4bVhoY1dob3FJaVZFQkhWdUhQbkR0TFMwbkQ1OG1XVWxaVUJBTHk5dmRHM2IxOEVCUVhCMjlzYm5wNmVrTWxrSWxkS1JFUkVSR1NPSVJlUlNLcXFxbkRqeGcxaG1WTVZpVWhNMmRuWk9IdjJMRzdkdWdXSlJJS3VYYnRpeElnUjZOS2xDMXhkWGNVdWo0aUlpSWlvUVF5NWlFU1NtWmtKdlY0UEFBZ0lDRURIamgxRnJvaUk3a2VGaFlVNGR1d1ljbkp5MEtGREI0d2RPeFo5K3ZTQm01dWIyS1VSRVJFUkVUVUtReTRpa1poT1ZlUW9MaUpxYlhxOUhtZlBuc1haczJmaDR1S0N5TWhJOU8zYmw5TVFpWWlJaUtqZFlzaEZKSUtLaWdwa1oyY0RxR25nM0t0WEw1RXJJcUw3U1ZGUkVRNGNPSURDd2tMMDY5Y1BZOGVPaFpPVGs5aGxFUkVSRVJFMUMwTXVJaEdrcDZjTGo3dDA2Y0pwUVVUVWFpNWV2SWdqUjQ3QXhjVUYwNmRQUi9mdTNjVXVpWWlJaUlqSUxoaHlFWW1BZDFVa0lqSEV4OGNqUGo0ZTNicDF3NVFwVStEczdDeDJTVVJFUkVSRWRzT1FpNmlWbFpXVm9iQ3dFQURnNE9DQUhqMTZpRndSRWQzcjlIbzlqaHc1Z29zWEx5SXNMQXlSa1pHUVNxVmlsMFZFUkVSRVpGY011WWhhV1VaR2h2QTRKQ1FFY3JsY3hHcUk2RjVYWFYyTm1KZ1lYTDkrSFE4KytDQkdqeDR0ZGtsRVJFUkVSQzJDSVJkUks4dk16QlFlcytFOEViV2t5c3BLN05tekIzbDVlUmd6Wmd5R0RCa2lka2xFUkVSRVJDMkdJUmRSSzZxb3FFQkJRUUVBUUNxVm9tdlhydUlXUkVUM3JOdTNieU0yTmhabFpXV1lQSGt5d3NMQ3hDNkppSWlJaUtoRk1lUWlha1dtbzdnVUNnV2JQaE9SM1ZWVlZlSE1tVE80Y09FQ0hCMGRNVzNhTk41QmtZaUlpSWp1Q3d5NWlGclIxYXRYaGNkc09FKzIwbWcwcUtxcWdscXRoa2FqZ1ZxdFJuVjFOZFJxdGZCWW85RkFvOUZBcTlWQ3E5VkNwOU5aZmF6WDYyRXdHSVQvbS81bnVvMmFwMy8vL3EwMmNpbzdPeHR5dVJ3T0RnN0l5Y25CalJzM29GYXJFUndjakljZWVnZ2RPM1pzbFRxSWlJaUlpTVRHa0l1b2xWUldWaUk3TzF0WVpzaDFmOU5vTkxoNzk2N3duMUtwUkdWbEpWUXFGYXFxcWxCWldZbkt5a3BVVlZWQnA5T0pYUzQxMHFWTGwzRHAwcVZXZjExWFYxZDA3ZG9WQXdZTVFIQndjS3UvUGhFUkVSR1JtQmh5RWJXU2E5ZXV3V0F3QUFBQ0FnTGc1dVltY2tYVVV2UjZQU29xS29RQXE3eTgzR3o1N3QyN1VLdlZZcGRKTFNnc0xLeFZSM0w1K3ZyQzM5OGZycTZ1a0Vna3JmSzZSRVJFUkVSdERVTXVvbGJDcVlyM0ZyMWVqOUxTVXBTVWxLQzR1QmpGeGNXb3FLaEFlWGs1bEVxbDNWL1AwZEVSY3JrY3pzN09jSFoyTm52czVPUWtySE4wZElSTUpvTk1Kb09EZzRQd2YrTmpxVlFLaVVRaS9OLzBQOU4xMUg1d3hCWVJFUkVSVVEyR1hFU3RRS1BSNE9iTm04Snl6NTQ5UmF5R0drT3YxK1BPblRzb0xpNUdVVkVSaW91TFVWSlNndExTMG1iMXJwTEw1WEIzZDRlN3V6czZkT2lBRGgwNndNWEZ4U0xBTWo2V3lXUjIvS3FJaUlpSWlJanVQUXk1aUZyQnpaczNoYjVLM3Q3ZThQVDBGTGtpc3FhOHZCeEZSVVZDbUZWY1hJelMwdEpHOThTU3lXUkNnR1VhWkprK2RuSnlhcUd2Z29pSWlJaUk2UDdFa0l1b0ZXUmtaQWlQT1lxcmJkRHI5Ymg5K3paeWMzT1JsNWVIM056Y1JrMHpsRWdrNk5TcEU3eTl2WVgvT25ic2lBNGRPc0RWMWJVRkt5Y2lJaUlpSWlKckdISVJ0VEN0Vm9zYk4yNEl5K3pISlk3S3lrcms1ZVVoUHo4Zk9UazVLQ2dvZ0ZhcmJmQjVFb2tFSFR0MmhMZTNOM3g4Zk9EdDdRMHZMeTkwNnRTSlV3aUppSWlJaUlqYUVJWmNSQzBzS3lzTEdvMEdBT0R1N2c0L1B6K1JLN28vbEphV0lqYzNWL2l2dExTMHdlZTR1cnFpYytmTzhQWDFOUXV6SEJ6NFVVbEVSRVJFUk5UVzhjcU5xSVZ4RkZmcnFLNnVSbFpXRm03Y3VJSHIxNi9qN3QyN0RUN0h4OGNIZ1lHQkNBZ0lRR0JnSURwMjdOZ0tsUklSRVJFUkVWRkxZTWhGMU1LdVg3OHVQTzdhdGF0NGhkeUQ3dHk1Zyt2WHIrUEdqUnZJeXNxcXQwRzhYQzVIWUdBZy9QMzloZi9MNWZKV3JKYUlpSWlJaUloYUVrTXVvaFpVV2xxSzh2SnlBSUNEZ3dPQ2c0TkZycWg5MCtsMHlNM054WTBiTjNEdDJyVjZweUM2dWJraEpDUkVHS25sNWVVRmlVVFNpdFVTRVJFUkVSRlJhMkxJUmRTQ1RFZHhkZW5TaGIyZG1xQzZ1aHBYcjE1RlptWW1idDI2SmZRM3EwMGlrU0F3TUJBaElTSG8xcTBiZkgxOVc3bFNJaUlpSWlJaUVoT3Z1SWxha0drL0xrNVZ0SjNCWU1DdFc3ZVFscGFHcTFldm9ycTYydXArcnE2dVFxalZwVXNYT0RzN3QzS2xSRVJFUkVSRTFGWXc1Q0pxSVJxTkJ0bloyY0l5UTY2R0ZSWVdJaTB0RGVucDZWQXFsVmIzOGZmM1I5ZXVYZEd0V3pmNCtmbHhDaUlSRVJFUkVSRUJZTWhGMUdLeXM3T2gxK3NCQUY1ZVh2RHc4QkM1b3JhcG9xSUNhV2xwdUh6NU1vcUxpNjN1RXhRVWhORFFVUFRvMFFPdXJxNnRYQ0VSRVJFUkVSRzFCd3k1aUZxSWFUK3VidDI2aVZoSjI2UFZhbkhseWhWY3VuVEpiTFNicVU2ZE9xRnYzNzRJRFExbFFFaEVSRVJFUkVRTllzaEYxRUpNUXk1T1ZheWhWQ3FSbkp5TWxKUVVxRlFxaSsxdWJtN28wNmNQUWtORDRlZm5KMEtGUkVSRVJFUkUxRjR4NUNKcUFVVkZSYWlvcUFBQXlPVnlCQVlHaWx5UnVBb0xDNUdZbUlqMDlIUmhDcWVSbzZNamV2YnNpZERRVUNnVUNraWxVcEdxSkNJaUlpSWlvdmFNSVJkUkN6QWR4ZFdsU3hmSVpESVJxeEdId1dEQXRXdlhrSlNVWkhWS29xK3ZMd1lOR29UZXZYdkQwZEZSaEFxSmlJaUlpSWpvWHNLUWk2Z0YzTGh4UTNoOHYvWGowbWcwU0UxTnhSOS8vSUU3ZCs1WWJPL1Jvd2NHRHg2TTRPQmdFYW9qSWlJaUlpS2lleFZETGlJNzAyZzB5TTNORlpidmwzNWNhclVhaVltSlNFcEtna2FqTWRzbWw4dlJ2MzkvUFBEQUErallzYU5JRlJJUkVSRVJFZEc5akNFWGtaMWxaMmZEWURBQUFIeDhmT0RtNWlaeVJTMnJ1cm9hZi96eEJ4SVNFbEJWVldXMnpkUFRFNE1HRFVKWVdCamtjcmxJRlJJUkVSRVJFZEg5Z0NFWGtaMWxaV1VKanhVS2hZaVZ0Q3lkVG9lVWxCU2NPM2NPU3FYU2JGdHdjRERDdzhQUnJWczNTQ1FTa1Nva0lpSWlJaUtpK3dsRExpSTdNdzI1dW5UcEltSWxMVU92MXlNdExRM3g4Zkc0ZS9ldTJUWi9mMytNR2pYcW52eTZpWWlJaUlpSXFHMWp5RVZrUnlxVkNrVkZSUUFBaVVTQ3dNQkFrU3V5SDRQQmdNek1USncrZlJxbHBhVm0yM3g4ZkJBUkVYSGZOZGtuSWlJaUlpS2l0b01oRjVFZDVlVGtDSTg3ZCs0TUp5Y25FYXV4bjRLQ0FodzVjZ1FGQlFWbTZ6MDlQVEZxMUNqMDZ0V0wweEtKaUlpSWlJaElWQXk1aU96bzFxMWJ3dU43b1IrWFdxM0c2ZE9uY2VIQ0JiUDE3dTd1R0RGaUJQcjI3UXVwVkNwU2RVUkVSRVJFUkVSL1lzaEZaRWVtL2JpQ2c0TkZyS1Q1MHRQVGNlTEVDYk9tOHM3T3poZ3hZZ1FHREJnQW1Vd21ZblZFUkVSRVJFUkU1aGh5RWRsSlJVVUZ5c3JLQUFCU3FiVGQ5dU1xS3l2RGtTTkh6RWFsQVVCWVdCaEdqeDROVjFkWGtTb2pJaUlpSWlJaXFodERMaUk3TVEyRkFnSUM0T2pvS0dJMWphZlZhbkh1M0RtY1AzOGVPcDFPV08vdDdZMkpFeWNpS0NoSXhPcUlpSWlJaUlpSTZzZVFpOGhPVEtjcXRyZCtYRGs1T2ZqdHQ5OXc1ODRkWVoyam95T0dEeCtPOFBCdzl0MGlJaUlpSWlLaU5vOGhGNUdkdE1lUVM2L1hJejQrSG1mUG5qVmIzNk5IRDR3ZlB4N3U3dTRpVlVaRVJFUkVSRVRVT0F5NWlPeWdyS3dNRlJVVkFBQUhCd2Y0Ky91TFhGSER5c3JLOE91dnZ5SS9QMTlZMTZGREIweWNPQkhkdTNjWHNUSWlJaUlpSWlLaXhtUElSV1FIcHYyNGdvS0MydnlkQnk5ZHVvUmp4NDVCbzlFSTYzcjM3bzFKa3liQnljbEp4TXFJaUlpSWlJaUltb1loRjVFZG1FNVZEQTRPRnJHUytsVlZWZUh3NGNQSXlNZ1Exc25sY2t5WU1BRjkrL1lWc1RJaUlpSWlJaUtpNW1ISVJkUk1Cb01CMmRuWnduS1hMbDFFcktadU9UazVpSTJORmFaVkFqVjNnWnc2ZFNvNmR1d29ZbVZFUkVSRVJFUkV6Y2VRaTZpWmlvcUtVRmxaQ1FCd2NuS0NyNit2eUJWWlNreE14TW1USjJFd0dBQUFFb2tFdzRZTncvRGh3M25uUkNJaUlpSWlJcm9uTU9RaWFpYlRxWXFCZ1lGdEtqVFM2WFE0ZlBnd0xsMjZKS3h6ZDNmSDFLbFRFUlFVSkdKbFJFUkVSRVJFUlBiRmtJdW9tZHJxVkVXbFVvbDkrL1loTHk5UFdOZTFhMWM4L1BERGJDNVBSRVJFUkVSRTl4eUdYRVROb05mcnpVSXVoVUloWWpWL0tpd3N4TzdkdTgzNmJ3MFpNZ1NqUjQrR1JDSVJzVElpSWlJaUlpS2lsc0dRaTZnWkNnb0tvTkZvQUFBdUxpN3c5dllXdVNJZ0l5TURCdzRjZ0ZhckJRRElaREpNbWpRSllXRmhJbGRHUkVSRVJFUkUxSElZY2hFMWcyay9ydURnWU5GSFNjWEh4eU0rUGw1WWRuVjF4U09QUElMQXdFQVJxeUlpSWlJaUlpSnFlUXk1aUpyQk5PUVNjNnFpd1dEQW9VT0hrSnFhS3F6ejlmWEY5T25UNGU3dUxscGRSRVJFUkVSRVJLMkZJUmRSRTJtMVd1VG01Z3JMWWpXZDErbDBPSERnQUs1Y3VTS3M2OW16SjZaTW1RSkhSMGRSYWlJaUlpSWlJaUpxYlF5NWlKb29MeThQT3AwT0FPRG01Z1pQVDg5V3IwR3IxV0wvL3YyNGZ2MjZzRzdnd0lHWU1HR0M2Rk1uaVlpSWlJaUlpRm9UUXk2aUpqSzlxNklZbzdnMEdnMzI3dDFyTm1WeTZOQ2hpSWlJYVBWYWlJaUlpSWlJaU1UR2tJdW9pVXhEcnVEZzRGWjk3YXFxS3Z6eXl5L0l6ODhYMWtWRVJHRG8wS0d0V2djUkVSRVJFUkZSVzhHUWk2Z0pkRG9kQ2dvS2hPWFdETG1VU2lWKy92bG5GQlVWQ2VzbVRKaUFCeDU0b05WcUlDSWlJaUlpSW1wckdISVJOVUZCUVFHMFdpMkFtbjVjSFR0MmJKWFhyYXFxTWd1NEpCSUpKaytlakw1OSs3Yks2eE1SRVJFUkVSRzFWUXk1aUpyQTlLNktRVUZCcmZLYUdvMEd1M2Z2RmdJdXFWU0s2T2hvOU9qUm8xVmVuNGlJaUlpSWlLZ3RrNHBkQUZGN1pCcHl0Y1pVUloxT2gvMzc5eU12THc5QXpRaXVxS2dvQmx4RVJFUkVSRVJFL3orR1hFU05aREFZV25Va2wxNnZSMnhzTEc3ZXZDbXNpNHlNUk0rZVBWdjBkWW1JaUlpSWlJamFFNFpjUkkxVVVsS0NxcW9xQUlDenN6Tzh2THhhN0xVTUJnTU9IejZNek14TVlkMllNV1BRcjErL0ZudE5JaUlpSWlJaW92YUlJUmRSSStYazVBaVBBd01ESVpGSVd1eTFUcHc0Z2RUVVZHRjUyTEJoR0RKa1NJdTlIaEVSRVJFUkVWRjd4WkNMcUpGTVE2NlduS3FZbUppSXBLUWtZWG5nd0lFWU5XcFVpNzBlRVJFUkVSRVJVWHZHa0l1b2tWb2o1THB4NHdaT25qd3BMUGZwMHdjVEpreG9rZGNpSWlJaUlpSWl1aGN3NUNKcWhMdDM3Nktpb2dJQTRPam9DRDgvUDd1L1JtbHBLV0pqWTJFd0dBRFVCR21USjA5dTBXbVJSRVJFUkVSRVJPMGRReTZpUmpBZHhSVVFFQUNwMUw2blVGVlZGWGJ2M2cyMVdnMEFjSGQzUjNSME5HUXltVjFmaDRpSWlJaUlpT2hldzVDTHFCRmFjcXFpWHE5SGJHd3N5c3JLQU5TTUZKcytmVHBjWFYzdCtqcEVSRVJFUkVSRTl5S0dYRVNOMEpJaFYxeGNIRzdldkNrc1Q1a3lCYjYrdm5aOURTSWlJaUlpSXFKN0ZVTXVJaHRWVmxhaXBLUUVBQ0NWU3VIdjcyKzNZMSsrZkJtSmlZbkM4b2dSSTlDelowKzdIWitJaUlpSWlJam9Yc2VRaThoR2VYbDV3bU4vZjM4NE9Ealk1YmlscGFVNGZQaXdzTnlyVnk4TUh6N2NMc2NtSWlJaUlpSWl1bDh3NUNLeVVVdE1WZFJxdFlpSmlVRjFkVFVBb0ZPblRyeVRJaEVSRVJFUkVWRVRNT1Fpc2xGdWJxN3dPREF3MEM3SFBIbnlKQW9MQ3dFQU1wa00wZEhSY0hSMHRNdXhpWWlJaUlpSWlPNG5ETG1JYkZCZFhZMkNnZ0poMlI0aFYyWm1KaTVjdUNBc2p4czNEajQrUHMwK0xoRVJFUkVSRWRIOWlDRVhrUTN5OC9PaDErc0JBTDYrdm5CeWNtclc4Y3JMeTNIdzRFRmh1V2ZQbmhnNGNHQ3pqa2xFUkVSRVJFUjBQMlBJUldRRDA2bUt6ZTNIcGRmckVSc2JDN1ZhRFFCd2QzZEhaR1JrczQ1SlJFUkVSRVJFZEw5anlFVmtBM3VHWEFrSkNjS2RHaVVTQ1I1KytHRTRPenMzNjVoRVJFUkVSRVJFOXp1R1hFUU4wT3YxUWlnRk5LOGZWMGxKQ2VMajQ0WGw0Y09IMjYySlBSRVJFUkVSRWRIOWpDRVhVUU9LaW9xZzBXZ0FBSjZlbm5CemMydlNjUXdHQTM3NzdUZm9kRG9BTmIyOWhnMGJacmM2aVlpSWlJaUlpTzVuRExtSUdwQ1RreU04RGc0T2J2SnhFaE1Ua1orZkR3Q1FTcVdZUEhreXBGS2Vna1JFUkVSRVJFVDJ3Q3Rzb2dhWWhseE43Y2RWV2xxSzA2ZFBDOHZEaGcyRHI2OXZzMnNqSWlJaUlpSWlvaG9NdVlnYTBOeW04N1duS2ZyNCtHRG8wS0YycTQrSWlJaUlpSWlJR0hJUjFhdXNyQXdxbFFvQTBLRkRCM2g0ZURUNkdNbkp5V1ozVTV3OGVUSmtNcGxkNnlRaUlpSWlJaUs2M3pIa0lxcEhjNmNxcWxRcXMybUtRNGNPaForZm4xMXFJeUlpSWlJaUlxSS9NZVFpcWtkem04N0h4Y1ZCclZZREFOemQzVGxOa1lpSWlJaUlpS2lGTU9RaXFrZHpSbkxsNXViaTBxVkx3dktFQ1JQZzZPaG90OXFJaUlpSWlJaUk2RThNdVlqcW9GUXFjZWZPSFFDQWk0c0x2THk4Ykg2dVhxL0hrU05IaE9XdVhidWllL2Z1ZHErUmlJaUlpSWlJaUdvdzVDS3FnK2xkRlFNREF4djEzQXNYTHFDb3FBZ0FJSlBKTUg3OGVIdVdSa1JFUkVSRVJFUzFNT1FpcWtOVHB5cXFWQ3FjT1hOR1dIN3d3UWZoNmVscDE5cUlpSWlJaUlpSXlCeERMcUk2TkRYa09udjJMRFFhRFlDYVp2TVBQdmlnM1dzaklpSWlJaUlpSW5NTXVZaXMwR2cwd25SRHVWd09YMTlmbTU1MzU4NGRKQ2NuQzhzUkVSRnNOazlFUkVSRVJFVFVDaGh5RVZtUm01c0xnOEVBQUFnSUNJQlVhdHVwY3ZyMGFlajFlZ0NBcjY4dit2VHAwMkkxRWhFUkVSRVJFZEdmR0hJUldXSGFkTjdXcVlxM2I5OUdlbnE2c0J3UkVRR0pSR0wzMm9pSWlJaUlpSWpJRWtNdUlpdWEwbzhyTGk1T2VCd2NISXl1WGJ2YXV5d2lJaUlpSWlJaXFnTkRMcUphZERvZDh2UHpBUUF5bVF5ZE8zZHU4RGszYnR6QXJWdTNoT1hSbzBlM1dIMUVSRVJFUkVSRVpJa2hGMUV0QlFVRjBPbDBBQUIvZjM4NE9EalV1Ny9CWU1DcFU2ZUU1WjQ5ZThMZjM3OUZheVFpSWlJaUlpSWljd3k1aUdwcDdGVEY5UFIwRkJZV0FnQWtFZ2tpSWlKYXJEWWlJaUlpSWlJaXNvNGhGMUV0cGszbkF3TUQ2OTFYcTlXYWplTHExNjhmT25YcTFHSzFFUkVSRVJFUkVaRjFETG1JVEJnTUJpSGtra2drRFlaY3ljbkp1SHYzTGdEQXdjRUJJMGVPYlBFYWlZaUlpSWlJaU1nU1F5NGlFMFZGUlZDcjFRQUFYMTlmeU9YeU92ZFZxOVU0ZS9hc3NEeDQ4R0M0dWJtMWVJMUVSRVJFUkVSRVpJa2hGNUVKMHpza050U1BLeUVoQVZWVlZRQUFKeWNuREJreXBFVnJJeUlpSWlJaUlxSzZNZVFpTXBHVmxTVThWaWdVZGU1WFdWbUpQLzc0UTFnZU9uUW9uSjJkVzdRMklpSWlJaUlpSXFxYlJLUFJHTVF1d2g0TUFGTEtidUZNeVJXa2xlZWlwTG9DVmJwcXNjc2lJaHM1eXh6aDVkZ0JmVDBDTWRLck53WjRkb0ZFN0tLSWlJaUlpSWlvM2JnblFxNjhxako4ZXUwUTBzcHp4QzZGaU95a3IwY1EvcWQ3SkFLY1BjVXVoWWlJaUlpSWlOcUJkaDl5cFpYbjRLTXJlNkhVcXNVdWhZanN6TTNCQ2YvYmV4cjZldFRmSDQySWlJaUlpSWlvWGZma3lxc3FZOEJGZEE5VGF0WDQ2TXBlNUZXVmlWMEtFUkVSRVJFUnRYSHROdVF5QVBqMDJpRUdYRVQzT0tWV2pVK3ZIVUs3SG5KS1JFUkVSRVJFTGE3ZGhsd3BaYmZZZzR2b1BwRldub09Vc2x0aWwwRkVSRVJFUkVSdFdMc051YzZVWEJHN0JDSnFSV2RLTXNRdWdZaUlpSWlJaU5xd2RodHlwWlhuaWwwQ0ViVWlqdHdrSWlJaUlpS2krclRia0t1a3VrTHNFb2lvRmZHY0p5SWlJaUlpb3ZxMDI1Q3JTbGN0ZGdsRTFJcDR6bE43a1p5Y2pLaW9LRVJGUlZsc1c3Tm1EUll1WElqS3lrb1JLaU1pSWlJaXVyZTEyNUNMaUlpb3ZUbHo1Z3l5c3JLUWxaVWxkaWxFUlBYU2FEUklUVTBWdTR4N2trYWpnVjZ2Yi9aeHRGcXRIYXBwbTNRNm5kZ2xFRkU3eFpDTGlJaW9sVHo2NktNWU5Xb1V1bmZ2TG5ZcDFFYVZsSlJnMGFKRnVIUG5qc1cyb3FJaUxGcTBDQnFOUm9US3FDM2J1WE9uMWRHajFsUlhWK1B1M2J2Q3NzRmdzTHBmUVVFQmxpeFpVdWR4TGw2OGlMS3lzc1lWQ3VEMjdkdFl0R2lSeGZyMDlIUXNYcndZYVdscEZ0dFVLaFZlZnZsbG5EcDFxdEd2WityZ3dZUFl2MzkvazhPaG1KZ1liTnk0c1ZrMUFNQ01HVE93WjgrZVpoMGpMaTRPYytiTVFXNnU3WDJLdFZvdDNuNzdiU1FuSjF0c1U2dlZXTHg0TVg3NTVaZG0xV1VQLy9uUGY3QjQ4ZUk2MzV1TmNlM2FOV3phdEFtbHBhVXdHQXhXMzE5RWRHOXhFTHNBSWlLaSs4VXp6endqZGduVXhtazBHcVNucDFzZHhhQldxNUdlbnQ3Z2hWOVVWQlRDd3NLd2J0MjZSdTFqYTBnU0V4UFRwUDJ0UFVjdWx5TXdNQkRqeG8zRG80OCtDa2RIeHdhUFo4dlhKNGJGaXhmajBxVkxabDl2VzdSaHd3YmN2bjBiSDN6d0FhcXFxdkRPTysvZ25YZmVzWGpQS1pWS0FFQjVlYm5aZXFsVUNqYzNOM3ozM1hlNGVmTW1WcTFhQmJsY2pvVUxGMXA5dmExYnR5SWdJQURyMXEzRDg4OC9MN3lQYXp0NDhDQXlNek1SR0Job3NlM3MyYlBJek14RXAwNmRtdnBsUTZ2VjR2UFBQNGRDb1VCMGRIU1RqdUhvNklnREJ3NWd3SUFCbURoeFlwTnJzWWYrL2Z1anVyb2EvLzN2ZjdGOCtYS2JuaE1YRjRkejU4NWgzcng1QUdxQ1RGTVNpUVJmZnZrbGV2WHFCUjhmSDdOdG5UdDNCb0E2UnlLN3U3dmpndzgrUUVwS1NwMnYvK21ubjZKTGx5NE4xdG1uVHgvczI3Y1BzYkd4Tm4vTzFPWDI3ZHVJaVluQjlPblRrWldWaFdYTGxtSDY5T2xZc0dBQnBGS085eUM2RnpIa0lpSWlJbW9qakVHRFRDYXJjMXRMWFpnOTk5eHpac3ZidG0yRHY3OC9waytmYnBmOWpVejNLUzh2eC9uejUvSFZWMThoSVNFQnExZXZob01EZnoxdFNVODg4UVNXTFZ1R0w3LzhFbHF0RmxWVlZYQjJkc2EwYWRPczdqOXIxaXl6WlQ4L1AzejU1WmRZc1dJRjNubm5IU3hac2dRdnZQQUNnSnBBeTVReCtOTHI5VGh4NG9RUXJ0UldXVm1KbzBlUElqSXlFaDA3ZHJUWWZ2VG9VZmo3K3lNa0pFUUkzNHhjWEZ3Z2xVcVJrSkJndHI1ZnYzNXdjSEJBWGw0ZUFDQWxKUVhsNWVXWU5HbVNSVkFURUJCZzlyNDdmdnk0MVRybGNqbTh2YjF4N3R3NXErY29BSXdiTjg3cStxWnFLT1E1ZmZwMHZmdVlocTQvL2ZRVFJvOGVqWkNRRUFDbzgrZGhiUVNmOFRoMWhabVBQUElJRmk5ZWpPdlhyOFBkM1IwZE9uUVF0cVdrcEdEVHBrM3c5dmF1OTJzeG1qaHhJbUppWXF5T2FHMHNZM0N1MCtrd2NPQkFMRjI2Rkd2WHJvVktwYkk2b3BDSTJqLytGa0ZFUkVUVVJoaW5VVmtMZW96VEZGc3FCSm94WTRiWjhyWnQyK0RsNVdXeHZxbjdHOVhlNSttbm44YUdEUnR3Nk5BaEhEcDBDRk9uVG0zaVYzQnZVNnZWVUtsVVZyY1piMlpSV2xwcWRidXJxeXVjbkp3QUFDRWhJVmkyYkJuZWV1c3RPRGc0NEYvLytoZGtNaGwrL1BGSHN6NVJPVGs1ZVBYVlYvSDk5OStiSGN2TnpRMUFUZUN6WXNVS2ZQZmRkK2pSb3djQVFLRlFvTEt5RWdrSkNSZzllclJOWDVkcFFCTVRFMk1XeXNURXhLQ29xQWdKQ1FuUTYvV1lPWE9teGZQWHIxK1AwTkJRckZpeEFwNmVucERKWkNndUxoWUN0OXFoekwvLy9XK0xZMnpkdWhVS2hVSllYck5tVGIwMUh6OSt2TTRnekJoeVpXUms0SlZYWHFuekdOdTJiY08yYmRzczFrZEdSdUsxMTE0eld6ZDc5bXlNSFR1MjNwcHFPM3IwS0w3OTlsdGhPU0VoQWRldVhiTUlzR3AvN2JWbFpXV1pmUStOUDU5bm4zMFdQajQrK1BEREQ4MzJmK0dGRnpCdjNqeXpuK3VsUzVmZzdPd3N2SGNBMjBhQ3BxV2xZY2VPSFZhM3VibTVZZjM2OVEwZXd6aWxOaWNuQnc0T0R1amF0U3ZtejU4UGYzOS9aR1Zsd2MvUFR6ZzNpS0JxaTl3QUFDQUFTVVJCVk9qZXdKQ0xpSWhhbkZxdHhrOC8vWVFUSjA0Z0x5OFBqbzZPNk5HakI2WlBuNDVSbzBaWjdHLzg1ZmZERHorRW41K2ZNTXBEclZZakpDUUVUejMxRkVhTUdHSDF0UXdHQStMaTRuRDQ4R0ZjdVhJRmQrL2VoWXVMQzdwMzc0NDVjK2FnZi8vK3dyNGFqUWF4c2JHSWk0dkR6WnMzVVZWVkJVOVBUL1R2M3grUFB2b29ldmJzYWZVMUtpc3I4ZE5QUHlFdUxnNTVlWG1ReVdUbzFhc1hubnp5U1Vna2tqcS9ENlpmMThDQkErM3k5YXBVS3Z6NDQ0ODRkZW9VOHZQeklaUEowS2RQSHp6MTFGUFE2L1ZZdW5RcEFMVDVLVlJVbzdxNjVrNnkxcWJ0VlZWVlFTS1IxUHNlYTQ4a0VnbG16WnFGUTRjT0lURXhrU0dYQ1lQQklQeThZMk5qcllZaXBtYlBubTExL1hQUFBXY1dMTjY4ZVJNNm5RNCtQajdvMnJVckFPQ1ZWMTVCZG5hMnhYTnJCMHN4TVRFd0dBelFhclZ3ZG5iRzMvLytkN09SVVVWRlJWaTllbldqUG5NZWYveHhSRVJFQ011blRwM0NybDI3QUFBLy8vd3ozTjNkOGVHSEg1cU5ZaXd0TGNYU3BVdk5RdDgxYTlaQW9WQllCQ2oxMVZKWDJESjM3bHc4L3Zqak5uOE5kVm02ZENtNmRlc21MQnRIRU0yYk44L2ljMzMxNnRVV3ovZnc4RURuenAyaFVDaFFYVjJOblR0MzR0YXRXMWk1Y3FXd3o0RURCN0J2M3o0ODl0aGpHRE5tREtSU0tSUUtCWUtEZ3dIVXZJKysrdW9yUFBUUVExQW9GSGpublhlRTZaWnF0YnJlTy82cTFXcUxkZm41K2NqTnpiVVk1YWZWYXFGVUtpMUc0NVdVbEZpTTRxbzk2aTh6TXhOcjE2N0Zva1dMRUJvYVdtYzlSaktaRE04KysyeUQreGxaKzk0Q3dQdnZ2NC9CZ3dmYmZCd2lhdnNZY2hFUlVZc3FLaXJDVzIrOWhheXNMRWdrRW5oN2UwT2xVaUU1T1JuSnljbVlOV3RXbmIycTh2THk4TUVISDBDbFVxRmp4NDVRS3BYSXpNekV1KysraTFXclZtSFlzR0ZtKzFkV1ZtTDE2dFhDdEJXNVhBNHZMeS9jdlhzWHljbkp1SERoZ2hCeUZSWVdZdVhLbGJoNTh5YUFtcjhLZCt6WUVjWEZ4VGgyN0JpT0h6K09GMTU0d2FKM1MyRmhJWll0V3lZMCszVnpjNE9MaXd0U1VsS1FrcExTNEZTdCtqVDI2ODNQejhlYmI3NkovUHg4czFvdVhMaUE1T1JrL09VdmYybHlMU1NPcXFvcVNLVlN5T1Z5aTIxS3BSSUdnd0ZGUlVVVy9YTGFPejgvUHdDVy9aL3FrNStmankxYnRpQWxKUVZ5dVJ6ang0L0hzODgrYXhaNjZQVjYvUHp6ei9qdHQ5K1FsNWVIRGgwNllOaXdZWmc3ZHk3K1AvYnVQTHlwTW44YitKMnRhWnMyM2ZlRlVyRXRDTkt5Q1Fnb2dxZ29DQW95bzQ0NitsT0hHVjdBSCtnd0xDNGdPcWlqNGlBNHIraW92Q2lMeUtabGx4MXEyUXVGbG01QWQ3cW1lNU0wZWY4b09TYk4wcVJOV3dyMzU3cTR6RWxPenZsbWFXM3VQTS8zOGZiMk5qbmV3WU1Ic1hQblRtUm1acUt4c1JHaG9hRjQ2cW1uekhvdjFkZlhZODJhTlRoOCtEQ3FxcW9RR1JtSkYxOTgwV3FkanRSZzZEZjJ6RFBQNE5OUFAwVkpTWWxaUU5OeVpCVUFiTml3QVJzM2JyUjRtM0ZJcFZhcjhmbm5uMlAvL3YxNC92bm5zV2JOR2x5K2ZCbXhzYkZtQVpwaEJJK2xnR2pObWpVNGUvWXNGaTFhMUs0K1dRYUJnWUc0ODg0N2hlMk1qQXdBemVISWpoMDdNSFhxVkdHS25ZRWhDTGFuajV1elpHZG40K0RCZzJiVC9DNWN1SUFlUFhyQTA5UFQ3RDZCZ1lFbUk2VU1nV0IwZExUWkNDcExqOFV3R3V2MDZkTll0V29WcmwrL2pqLzg0US9RNlhTNGRPa1N3c0xDRUJNVGc1Q1FFSHp3d1FmNDl0dHZNVzNhTkl3ZE94YWpSNDhHQU96ZHV4ZjUrZmxZdkhneFRwdzRnZVRrWkNFUW5UbHpwc1BQdzZGRGgrRHQ3VzAydXN3d3ZiRGxlNktzck13czVHcjUyRXRMU3dFQTRlSGhOa2VXR2JNblNEVzhqNWNzV1lLQkF3ZmFkVndpNnQ0WWNoRVJVWWRwYW1yQ3UrKytpOXpjWENRa0pHRFdyRmtJREF5RVhxL0h2bjM3c0h6NWNxeGJ0dzREQmd3d0dXRmw4UFhYWDJQNDhPRjQ1WlZYNE9ibWhvS0NBaXhZc0FERnhjWDQ3cnZ2ekVLZkR6NzRBS2RPbllKQ29jQmYvdklYakJvMUNqS1pERHFkRHVmT25STjZ1V2kxV3J6enpqdTRldlVxUWtORE1YdjJiT0g4VlZWVitPNjc3NUNZbUlpVksxY2lLaW9LZDkxMWw4bmpLU2dvUUhCd01HYlBuaTJNeUNvdExjV3FWYXV3ZGV2V05qOWZqanhlclZhTGQ5OTlGMFZGUlFnSkNjSHMyYlBScjE4L0FNMUIzTXFWSzdGNTgrWTIxMEpkbzY2dURtS3gyT0tIUXNPMG01eWNuRlpETG8xR1k5WlUrbVptbUdabmI4K2UydHBhTEZ5NEVBTUdERUJjWEJ6MjdObURiZHUyUWFsVTR1bW5ud2JRUEhybHZmZmV3L0hqeHpGaXhBZzgrT0NES0NvcXd1N2R1M0h4NGtWODl0bG5jSFYxQmRBYy9uend3UWVJajQvSDVNbVRvZGZyc1hQblRuejAwVWZ3OWZWRmZIdzhnT2FmdS9uejV5TTlQUjFEaGd4QjM3NTlVVkJRZ0hmZmZSZnU3dTVtZFRwU2cwRkRRd00rL2ZSVGpCNDlXaGpaWjh4NHlwZUJJUlMxZEZ2TC9RSURBN0ZzMlRMMDd0MGI1OCtmeDdsejU3Qno1MDdzMnJYTDRuMHNqWFQ2OHNzdnNXL2ZQc3llUFJ1TEZ5L3VzRDV4TzNic2dJdUxpOFhBM3RDanp0N3B1NVllUjJzaHlkNjllM0h1M0RuTW1UTUhRUE9VdDQwYk4rS2hoeDRTR3VScnRWcTgrZWFiR0Q1OE9PYk9uZHRxSFZldVhBRUFZWlJWYTlMVDA3Rm16UnFjUG4wYWQ5OTlOOTU4ODAxRVJFVGdtMisrd1lZTkd6Qmt5QkFzWExnUTgrZlBSMDVPRHRhc1dZUGx5NWRqdzRZTmVPV1ZWM0RQUGZjZ0pTVUZEUTBOZU82NTU2RFZhakY2OUdoaHBQTEhIMzlzc2RtL1FXVmxKZGF2WHk5czYvVjY3Tm16QjFPbVRERUw0dzIvbzFxR3QrWGw1YTMrempLTUptdjU4OUJlaHA4SmExTjlpZWpXdzVDTGlJZzZ6UDc5KzNINThtVkVSRVFJSzNBQnpkT1R4bzRkaTR5TURHemZ2aDIvL1BLTHhaQXJKQ1FFTTJmT0ZLYnJoSWFHNHJubm5zT0hIMzZJN094c3FGUXFZVnBFY25JeWZ2dnROMGdrRWl4WnNzUmt1b05ZTERhWmpyQnYzejVrWjJmRHpjME43Ny8vUGdJQ0FvVGJsRW9sWnN5WWdkTFNVaVFuSitQNzc3L0gwcVZMQVRTUDlNakl5SUJjTHNlNzc3NXI4c0hBMzk4ZjgrZlB4K3V2djQ2MHRMUTJQVitPUE42REJ3OGlPenNiY3JrY1M1Y3VSWEJ3c0hDY2dJQUFMRml3QUhQbXpCRkdSRkQzb0ZLcGhDRGxndzgrTUpuMll3aXRVbE5UTVhqd1lKdkh5Y2pJc05wVSttYTBZOGNPQUxBNGZkbVNxMWV2WXQ2OGVjSklrdEdqUitPbGwxN0N3WU1IaFpCcjE2NWRPSGJzR0diUG5vMXg0OFlKOXpXc3pMaDc5MjVoNUtWRUlzRkhIMzJFM3IxN0Mvc2xKQ1JnN3R5NTJMZHZueEJ5YmQrK0hlbnA2WGpxcWFmd3dnc3ZDUHNPR1RJRWl4Y3ZOcXZUa1JvTXNyT3o4WTkvL0FNalI0NjA2N2x3bEdFRWoxNnZSMDFORGJLenN6RnIxaXlIM2k5S3BSSWZmdmdoNXMyYmg0TUhEd29qaHB6dDZhZWZ4b2dSSTdCaHd3YkV4OGNMcndQd2U4amx5RWd1UTZCVFVGQmcxdmZLa3ZyNmV2ejY2Njk0NmFXWDRPM3RqVDU5K2dBQXpwNDlLL3orVDB0TFEwTkRBd1lOR21SWERjbkp5UUNBdzRjUFk4cVVLYTN1Zi83OGVlVG41d3Z2ZDcxZWovLzg1ei9Zdm4wN25ubm1HV3pidGczejU4OFhwa1crK2VhYnVIanhJcjc4OGtzaE1QcnpuLytNYWRPbTRjS0ZDL2ppaXk5TTNydHVibTQycHl2SzVYS1QwZGJIamgxRGZuNCtWcTllamRXclZ3dlhKeVltQ2lGWHkrbUtaV1ZscllaNmhoRHFiMy83bTgzOWpIdVdxZFZxcTMzb0RQejgvQ0FTaVp6U3hKNkl1Z2VHWEVSRTFHRU9IRGdBQUhqODhjY3RUcjlLU0VqQTl1M2JjZkhpUll2M0h6ZHVuRm4vb2Y3OSt3dVhpNHVMaFQrbTkrelpBNkM1Nlc5ci9Ud09IVG9Fb1BtUFplT0F5OWpFaVJPUm5KeU1sSlFVTkRZMlFpNlhDL2NiUFhxMHhXKytKUklKSG4zMDBUYUhYSTQ4M3NPSER3TUE3ci8vZnBPQXkwQXFsV0xDaEFsMk5lYWxtMGRwYVNraUlpS2dWcXV4YU5FaS9QT2YveFJHQ0dWa1pNRFQweE5uenB3eCtaQnFTVVJFaE0xOWxpeFo0c1NxSFdNWVphYlg2MUZSVVlIOSsvZmpsMTkrd2JCaHcwejZNdG5pNStkbk1sVXFPRGdZNGVIaHdrcDZRSFBBNU8vdmovNzkrNXVNYWpPTVlER2VYaXlSU0V3Q3JycTZPbUgxdkpLU0V1SDZnd2NQd3NYRnhhd1gwZENoUXhFV0ZvYjgvSHlUNngycHdjRFQwOVB1cHUzdDhlT1BQd285dU56YzNGQmFXbXAxNVR4amh0RlBnWUdCK1BUVFQrSHA2V25TeTB1bjB6bmNONjZpb3NLa3I1Y2h1QkNKUklpSWlFQkdSZ1orK2VVWGZQTEpKMEpZWWxpa3daR1FTNkZRUUtsVTJndzg5SG85Z09ZdlJ3WVBIb3hWcTFiaHQ5OSt3ME1QUFFRL1B6OEVCUVVoTlRWVkdCbDIrdlJwaU1WaXUwS3V3c0pDSERwMENIMzY5TUczMzM2TDh2Snl2UHp5eXphZnI4bVRKMlBTcEVtUVNxV29yS3pFaHg5K2lFdVhMbUhod29VWU9uUW9Sb3dZZ1hmZWVRZlRwMC9IeXkrL2pERmp4cUJQbno3NDVKTlBoR1A0K3ZwQ3FWVGluWGZld1JOUFBJR0FnQUJobEtCS3BjTDA2ZE5iclQweE1SRmFyVlpvQkw5NDhXSUVCUVdodUxoWTZBOW1DTGtzTFJDUWtaR0JIMy84RVFzV0xMRDRjMTVlWGc2UlNJU1ZLMWRhSFJrNGE5WXNreEdUcWFtcFdMQmdRYXQxSzVWS2xKV1Z0Zm9ZaWVqV3dKQ0xpSWc2VEdabUpnRGdoeDkrd0taTm04eHVONndXWi9qRHVLV1FrQkN6NjR5blFSZzN4RFVFU3dNR0RHaTFydXpzYkFDd09Ick13TkFmcHFtcENRVUZCZWpaczZmd2VJeWJ4cmRrTFRTemh5T1BOeXNycTlWYURIMk9xUHZJeWNsQmJHd3Nubnp5U2N5Wk13ZUxGeS9Ha2lWTDBOVFVoUFBuejJQYXRHbFlzMllOaW9xS0xJYWJCcDZlbmhnMmJGZ25WbTYvbHFQTTVISTVwazZkaW1lZmZkYnVZMWg2YjN0NGVBakJCOUQ4WEtyVmFxc2psRm9HSFFjT0hNQ2VQWHVRbFpWbDBodk0rSmk1dWJrSUR3KzNPS1hLeTh2TExPUnl0QWFnZVFTbnJkRERPQXhxZVJ4THQxbHk2dFFwYk5xMENkT25UOGUzMzM1cmNwdnhpbnpHTEkxKzh2VDBOS3Uxb2FIQjRkWHExcTVkaTdWcjExcThUU3dXWTk2OGVaZzFheGJlZWVjZGZQcnBwMUFvRkRZWGFXZ1B3LytYNUhJNWdvT0RFUkVSSVlSY0FCQVRFNE5MbHk0Sis1ODhlUko5Ky9hRmg0ZUh6ZU0yTkRSZzJiSmxrTXZsV0xod0lWSlRVL0hQZi80VDFkWFZlTzIxMTZ3R094S0pCSHE5SG52MzdzWHExYXVoVUNqdzBVY2ZJVG82R2tEemFwbkxseS9IWjU5OWhvOC8vaGhidDI3RnRHblRNSHo0Y0pOai92VFRUMmhzYkJTYTZUYzBOQUQ0ZlhwZ1ltSWl4bzhmajNYcjFrR3BWQXFYVlNxVkVINGVPWEpFR0hGbGFJWnZiT2pRb1dZTjVRMnFxNnN4ZCs1Y3E5TVJyMTI3Qm45L2Y3UGVhd1o2dlI2TmpZMG1VM0xqNCtPeFpjc1dZWHZTcEVsNDRZVVh6Rlo0RFFvS01nbkFpZWpXeHBDTGlJZzZqS0VIVm12Zm9GcnFPd05BR0VsaHpQaVBkc00zN29EMWhyZVcxTlRVQUlETkR5WEczeFliUGd3WVB2aTJuSXJoTEcxNXZDMTduMUQzcGRmcmtaS1NncWVmZmhvOWV2VEF2SG56OE5aYmIrRmYvL29YQmcwYUJKMU9oNGtUSitMQWdRUFl1WE5ucTZPNWJsYUdVV1lpa1FoS3BSSzlldld5T05MVEZrc2hVTXZyOUhvOVFrTkQ4ZEpMTDFrOGhuR1Q4UFhyMStQYmI3L0YwS0ZEOGRlLy9oWGg0ZUVJQ1FuQmswOCthWElmalVaak5WVFI2WFJtMXpsU2c0R2wzd1BHYkkyMnNtY2sxcmx6NTdCMDZWTE1tVE1ISVNFaFpyMktySjNmVWdqeitlZWZ3OVhWVlFpQWdPYlJpSTcranB3eFk0Wkp6NnpFeEVTc1dMRkMyUGIwOU1TOGVmTXdaODRjZlBMSkoxaTRjR0diUm5MWncvQjczdkRhREJvMENEdDI3QkJlKzZpb0tHSFJnYWFtSm1SbFplSGxsMSsyZWN6S3lrb3NXYklFR1JrWldMUm9FYnk5dlhIdnZmZmk5ZGRmeDdKbHk2RFZhdkg2NjY5YnZPK1pNMmZ3M1hmZklUMDlIUTgrK0NCZWZmVlZzLzV2bnA2ZVdMQmdBWTRjT1lJdnYvd1M3NzMzSG54OWZURnExQ2lNR2pVS0xpNHVXTHQyTGU2KysyNTgvLzMzcUtpb1FFSkNBa1Fpa2NYM29EV0RCdytHUnFNeEdTVm1US0ZRV08wTFp4Z1JhU2tBMWV2MU9ILyt2TTFSMlBYMTlkRHI5U2IvM3hhSlJHYS9PeVFTaWRsMTRlSGh3aGREUkhUclk4aEZSRVFkeHRYVkZiVzF0WjJ5cXBGTUpvTldxN1dydWF5aExsdjdHdDltK0VBaGxVcWgxV290THFsdVlCZ0YwTkVNSHpodmhscklPUzVkdW9TcXFpcWhmOXlnUVlQdzV6Ly9HVEtaREpzMmJjS3dZY09nVUNnd1pzd1liTnk0RVZPbVRHbDE5TWpOcUxOR21RVUhCME9sVXVHZWUrNXB0VEg2MXExYkVSZ1lpRVdMRmdsaG1hV1ZIbjE5ZlpHZm40K21waWFUTUVpbjB3a3JycmExaHRiNCt2b2lOamJXWXNCZ0dBbGxxWkg2YTYrOUJsOWZYd0ROWHp5OC8vNzdlUDc1NTNIdnZmZmk2dFdyWnI4bkxFMDFzK2JDaFF2QzFFdURqSXdNbTQzTTJ5b21KZ2IvOHovL0ExZFhWK2oxZXFGdVJ3TFNxcW9xVkZSVTJGekYwN0JhYlZCUUVJRG0wYktiTjI5R2Ftb3E0dVBqMGJOblR3RE5JNVVOMDI1dDlaSTdkZW9VZnZubEY5VFUxR0RPbkRrWU9uU29jTnVvVWFOUVUxT0RGU3RXV0J3Ri9OVlhYMkhUcGszQzRpZDc5dXdScHViYk1uejRjTlRVMUdEYnRtMklpNHVEaDRjSEZBb0ZxcXFxa0plWEJ4OGZIOVRWMVNFd01GQjRYeHErbERLZXFsdFhWMmZTcjB1aFVPREJCeCswK0I2c3I2KzMyUi9MMEVQTjBraXU4K2ZQbzZTa3hPcEt5OER2WDA0NUVzb1ozSG5ubmRpL2Z6OXFhMnRiWFp5QmlMby9obHhFUk5SaFFrTkRrWkdSZ2F0WHIzWjR5QlVlSG82TWpBeGN2SGl4MWI0K2taR1J1SFRwRWk1ZHVtUjFYOFBVUkxsY2pyQ3dNQUROSDNxdVhyMkt5NWN2bTN4UU1kWlpqZDZEZ29LUW01dDdVOVJDenJGcjF5NzA2TkhEWkFyUWxDbFRzSDM3ZGx5N2RrMVk0ZTNoaHgvR3VuWHI4TTAzMzJER2pCbGRWZTVOYjlpd1lkaXdZUU8yYk5tQ0o1NTR3dVMydkx3OEJBVUZDYU9BYW10cklaZkxvZGZyaFpETDBrcXBDUWtKMkxWckZ4SVRFekZod2dUaCt1M2J0MXNNVGh5cG9UV0dVVG1PTWc0a0ZBb0YvdjN2Znd1QmlsZ3NOaGtoQ2xoZmNUQTNOOWRrcEpoS3BVSnViaTZtVEptQzhQQndiTnEwQ1hxOUhrZU9ISUducHljYUdocXdhZE1tdUxxNldoMnQ2eWpqVlJZYkd4c2hrOGxNUnZDMU5wTE4ybWdwWTFsWldSQ0pSSWlNakFRQTlPdlhEMkt4R0dmT25FRjhmRHp1dlBOTy9PbFBmMEo0ZURnMmI5Nk1tSmdZbTFQREF3TURoWkZXaHJESzJQang0MUZiVzR0Nzc3MFhaOCtlTmJsdDRzU0pHREJnQUJJU0VqQisvSGc4ODh3enJiNEhYbjMxVlF3WU1BRGp4NDlIVlZVVmxFb2xBT0Q3Nzc4MzJXL2R1bldJaW9vU3RnM2g1b3N2dmloY1ozeTVOY2VQSDhkSEgzMWs5ZmIzM25zUGdPV1E2L3Z2djRlSGg0Zk5zTkR3ODJWNFBJN28xNjhmOUhvOVRwNDhpZnZ1dTArNFBqRXhFZmZlZTIrSGpjNG1vcTdCa0l1SWlEck1vRUdEa0pHUmdSMDdkdUN4eHg2eitJMjdYcStIVHFkcmRZcE9hNFlORzRhTWpBenMzcjBia3laTnN0a2JhL2p3NGJoMDZSSjI3OTZOSjU1NFFoamxZR3o3OXUzQ3ZvWWw2dVBqNDNIMTZsWHMyclVMVHo3NXBOazN3bFZWVmZqNTU1L2I5VGpzbFpDUWdOemMzSnVpRm1xL29xSWk3TisvSDYrODhvcko5ZG5aMmZqNjY2OHhidHc0WWNTTVVxbkVFMDg4Z2UrLy94NEpDUWwyTjJ1LzNVeWRPaFZIamh6QjZ0V3JjZWJNR2ZUcjF3ODZuUTZYTDEvR2lSTW5zRzdkT2lGZ1NraElRSEp5TWhZdFdvVDQrSGhrWm1aYTdCVTRiZG8wSERseUJGOTg4UVhTMHRMUXMyZFBaR1ZsSVMwdERUMTY5TURWcTFmYlhFTm5NZjdkV0ZOVFkzWis0Mm1EdHFTa3BFQ3YxeU0rUGg0aWtRaHVibTdZc21VTHJsKy9EcWxVaW4vODR4OVl2SGl4TUtYTUVKN1oyemVzTmZYMTlXWlQzd3pOMEMyRlhhTkdqY0xMTDc4TVB6OC9tOGM5ZWZJazdyampEdUYzcXJ1N08yYk1tQ0VFVkg1K2Z2ampILytJcXFvcW5EdDNydFZWS1NNaUl2REZGMS9ZN0xObWJmUmNRRUNBeWV2bDQrTmoxZ2ZMRnVOQVNLMVdvN0N3RVBuNStjakx5OFBldlh2eDhNTVBDN2ZiMDVQTGx0R2pSNXNFU0MxZHVIQUJRUE1pQjhaMjdkcUZsSlFVUFAvODgyYTNHU3N2THdmUStoVDlob1lHWkdabUlpOHZEM2w1ZWZEMTljWDQ4ZU1SRUJDQTNidDNDelZXVkZSZ3hZb1ZrTXZsR0RObVRLdVBqNGk2ai9hTm15WWlJckxoMFVjZmhVS2hRSDUrUHQ1ODgwMlRENEJxdFJwSlNVbDQ3YlhYV2wwQzNCNFRKa3hBUUVBQWFtdHI4ZmUvL3gyblRwMFNSaWhvdFZvY1Bud1llL2Z1QmREOElTNDRPQmcxTlRXWVAzKytTUlBocXFvcXJGeTVFa2xKU1hCemN6TnBoajFod2dTNHVMaWdvcUlDQ3hjdU5IazhXVmxabUQ5L3Z0TkdMTFJtNHNTSlFpMkxGaTB5K2VDWW1ablpxYlZRKzMzMTFWZnc4dkxDdUhIamhPc0tDd3Z4MWx0dklTQWd3Q3o4ZXVxcHB4QVpHWWtQUC93UUowK2U3T3h5dXdXRlFvR1BQLzRZRXlaTXdMVnIxN0JtelJwczJyUUpOVFUxbURsenBrbGZvOW16WjJQRWlCRklTMHZEK3ZYcklaVktzV2pSSXJOakJnY0g0OE1QUDhTQUFRTnc3Tmd4ckYrL0hocU5Cc3VXTGJNNERjcVJHcnBDV2xxYTJTaWtUWnMyV2Z6MzJXZWZtZXgzNnRRcGhJYUd3dC9mSHdCdzlPaFJmUFhWVjNqMjJXZnh3UWNmb0tHaEFXKzg4WVlRVHRpeVlzVUtqQjgvWHZobjNJL0xtcEtTRXJQcHVvWm02RDE2OURBTDcrYk5tOWRxd0ZWUVVJQXpaODZZalpaNitPR0h6Y0tsZ3djUFFxZlQyVFc2enQ3Vkp0dXlNcVU5UHZ2c00weWVQQm16WnMzQyt2WHJjZWJNR1JRVUZOZ2NPZFdhVjE5OUZlUEhqeGNDTUpGSUJJbEVZdldmWVJxbzhXdDI0Y0lGckZ5NUVqMTc5alRyZjllUzRmL1R4dS9YcEtRa2JOaXdBY3VYTDhjYmI3d0JvSG5xN3N5Wk0vSEJCeDlnMDZaTktDMHRCZEQ4R3A0NWN3YW5UNThHMEx3b0JBQmgraWtSM1RvNGtvdUlpRHFNcjY4djVzMmJoM2ZmZlJjcEtTbVlQbjA2bEVvbDVISTVLaW9xb05WcUlaRkloSkZTN2FGUUtQRFdXMi9ocmJmZVFsRlJFUll0V2dRM056ZDRlSGhBcFZKQnJWYmptV2VlQWREOFRmSmJiNzJGUllzV0NkUEFQRDA5SVpmTFVWNWVEcDFPQjNkM2R5eFlzTUJreGNQUTBGRE1tREVEbjN6eUNkTFQwekY5K25UNCtQaEFyOWVqc3JJU2ZuNStlUG5sbDYwMjVYV20wTkJRekpvMUMvLzYxNytRbHBhR1YxOTlGVDQrUHREcGRGQ3BWRUl3OHZISEgzZDRMZFErTzNmdXhOR2pSekYzN2x4aHRPUGx5NWV4ZVBGaTZQVjZ2UDMyMjJZakhGeGNYTEJvMFNMTW1UTUhiNy85Tm1iUG5vMnhZOGNDc0Q3ZHpKaXo5dW5vWXpweURFdFRwWlJLSmFaUG40N3AwNmZiUEthM3R6Zm16NTl2MTdtaW9xS3daTWtTdTg3dlNBM1d6dWRzVzdac2dadWJHOVJxTlg3NDRRZXprVnZHNzdYMDlIVGhkL1NKRXllRWdFS3YxeU01T1JuRGh3K0hWcXZGdW5YcjhNTVBQMkRpeEluQzZuMUxseTdGM0xsejhjWWJiK0RERHo5RVVWRVIzTjNkY2Z6NGNiUDNjOHRwZUljT0hUSlpiWEgvL3YwNGNlSUVoZzBiaHJDd01KU1ZsV0g3OXUzbzE2K2ZzTS9hdFd1RmFXZXJWcTBDWUgzVVdGVlZGU1FTQ2E1ZHV5WThacjFlajFXclZzSE56UTNqeG8zRHpKa3poV25ydHZ6cFQzOHkyVjYrZkxtd09tOXIwdExTa0pxYUNvVkNnWnFhR2x5NWNzWG1Dc0VyVnF5d0t3QnNhZkxreVhqODhjY1JFUkVCc1ZpTXQ5OStHd01IRGtSb2FDaUtpNHV0M2srbjA2R3lzdEppUHpuRHFMbmk0bUs4K2VhYlpyZG5aMmZqeElrVHduVFBMVnUyb0VlUEhzTG91K1RrWkx6Ly92dFFLQlJZdEdpUnlkOEJXN2R1UlVsSkNYeDhmT0R1N282U2toTDg5Tk5QNk4yN3Q4bElyaTFidGlBbEpRWGUzdDZJaUlqQW80OCtpdkR3Y0lTSGh5TWlJZ0lCQVFGQ2FEaHAwaVFrSmliaS9mZmZ4K3paczNIbzBDRzR1cnBhWGMyUmlMb3ZobHhFdHlHWnVQbEh2MG5mQkYyTFhoeEV6alp3NEVCOC92bm4yTGh4STg2Y09ZUHk4bkkwTmpZaU5EUVVkOTk5Tng1OTlGR25yUkFZSFIyTmxTdFhZdlBtelVoS1NrSmhZU0VxS2lvUUdCaUlBUU1HQ0NFQTBMenMrcXBWcTdCNTgyWWNQMzRjaFlXRlFsMkRCZzNDazA4K2FmRmIvN0ZqeHlJc0xBd2JOMjdFeFlzWG9WS3A0T2ZuaDhjZWV3eFBQLzIwOEtHcE00d2VQUnFob2FGWXYzNjlVSXUvdno4ZWYveHgvT0VQZnhBK29GbGJzcDF1RHQ3ZTNoZzJiQmdlZU9BQjRicWZmLzRaTXBrTWl4Y3Z0dHJFT3l3c0RNdVdMY1BLbFNzeGVQRGd6aXFYdXJtelo4OGlPVGtaSXBFSVE0WU13YlJwMDZ6dXUzcjFhcVNtcGdKb1huakRNRFd2b3FJQ1hsNWU2TisvUDc3ODhrdnMyYk1IZi92YjMwd0NNMTlmWHl4WnNnUTVPVGx3Y1hIQjNMbHpvZGZySVpQSnpJS2hsdFB3V3E2U0d4QVFnQU1IRHVEQWdRUENkYkd4c1NaVEJlMVpXZGRnMWFwVk9IandJSURtcWFyKy92N1E2L1ZRS0JSNDRZVVhvRlFxc1hEaFFwc0xlMWhqYUZodkQ1VktoYSsrK2tyWWpveU14S09QUG1wMWYzdDdjclZrL054V1YxZmp5cFVyZVB2dHQ4MzJtenQzcmhCQXpwMDdGMDgvL1RTQTV0WUR4Z1lPSElpb3FDajQrL3ZEeTh2TDdQVUVtb1BETld2V0NLdU9ob1NFWU83Y3VRQ2FSNm0rKys2NzhQSHh3ZEtsU3hFY0hHeHlYMFBUZk1NS21pS1JDSEZ4Y2NMOURmNzNmLzhYcnE2dWR2WHBjbk56dzhLRkM3Rnc0VUlzWGJvVUFIRHZ2ZmUydTFVQ0VkMThSR3ExdWx0K3duMHFhWGxYbDBEVWJXMGUyZnhId3ZkWGoyRGp0U1NIN3Z0Q3ovdnhlSGp6SHp1VEQxdHZNTm9STmd5ZDFhbm5JK3J1ZHUzYWhlWExseU00T0JoZmYvMTFWNWRETnVoME9wUFJFb2FWUXR2U1pKbHVQMmxwYVVoTFM4T2tTWlBzMnQ4UVBCaS81OVJxTmJLenN4RVhGeWRjMTlEUUFMVmFEWkZJQkhkM2Q3TkFRS2ZUb2I2K0huVjFkVGI3SUFMTm83OE1xMUlhVDhrckxpNkdVcW0wMlk4SmdMQ3lyVWFqZ1Z3dWIzVi9vSGwxd0tTa0pKTUFHWUN3dXE1TUpqUDVra1dqMFRpdFI1cGFyVVplWGg3Q3dzTE1lb2NaMCtsMHd1dGhhMVJ6UmtZR0FnTURXMjJTYnM5KzlmWDF3dk9uMVdwUldGaG9zZGRYU1VrSlhGeGMydFdZM2RBMm9PVTB6Qk1uVGlBMk50Ym03eml0Vmd1MVdnMnBWT3JRS3BxMmxKYVdJakV4RVkyTmpaZzZkYXJUdm1Ram9wc0hSM0lSZFJLeFNJVFBCNzNVS2VkNisveEdGRGVvT3VWY1JIVHpNcXpVWmUvVUdlbzZMYWNEU2FWU0JseGt0N2k0T0pOd3FqV1dwcCs1dUxpWUhjUFYxZFhtU0ZDeFdBeUZRbUd4SDFsTElwSElZb2hqNzhnbnFWVHE4TlIyZDNkM3M0QUxnTldhbmJrSWdJdUxDNktqbzF2ZFR5d1dXM3c5V3JMMzk3ZzkreGtIaEZLcDFHb3orOWFDUzN0WTZ6Rm16K2pUdHJ6bXJmSDM5OGR6enozbjFHTVMwYzJGSVpjUncrZ1dTL1FBNnJTTktHMnNSbnAxQWZZWFgwQmFWVUhuRlVmZG5nZ2lCTHQyenJkRlVuSDdoMTQvRWhLUGgwUGprVnFaaTAxNXlTaHJySFpDWlVUa0xJWUd4ZFkrUUdSa1pPRG8wYU1BWUZkalpDSWlJaUtpN280aGw1MUVBQlJTT1JSU09Yb28vREV1K0c0Y0w3Mk16ek4yb1ZicitIeDl1cjNOT1BVMTh1dGFYMjNJVWJhQ1drZjE4NDVFcExzLzRBOEsrQUFBSUFCSlJFRlVJdHo5OE1PMVkwNDdMaEU1UjNsNU9SWXRXb1RKa3lkajZOQ2h3cWlmdXJvNkhENThHS3RYcjRaV3EwWHYzcjB4Yk5pd0xxNldpSWlJaUtqak1lU3k0bGpwWmFqVXRjSzJWQ3hGZ053VGNjb3d1RXFhaHpJUDg0K0JqNHNIM2p5L0hocGRVMWVWU3VSMElnQjNlVFVQWGMrc0xrSzFwcjVyQ3lJaWk2NWV2WXBQUC8wVUFPRGw1UVdSU0FTVlNpWDBRSW1KaWNHQ0JRdnNtZ3BEUkVSRVJOVGRNZVN5WW12ZUNWeXVMalM3M2wzaWd1ZDYzb2VIUXZvREFPS1VvWmdRT2hBLzVTVjNkb25ValMzdTl4U2E5THF1TGdOS3FUdGU2SGsvZnNwTFJwV21UcmcrVmhrR3BheTVYME5TYVVaWGxVZEVOdmo2K21MdTNMazRjdVFJc3JLeVVGRlJBWkZJQkY5ZlgvVHExUXNqUjQ3RWZmZmR4NVdqaUlpSWlPaTJ3WkRMUVhWTmFueVJ1UWZlTGdyYzQ5Y0xBREF1cEQ5RExuS0lyNHRIVjVjQUFIZ3NiQUFBd0ZQbWluOWYzaWxjUHlJZ1ZyaWNWbDBBUDdtbnNHMFl5UWpBNUhwTDZyU05xRzlTTzZ0Y0lqSWlGb3Z4d0FNUFdHeXFURVJFUkVSME8yTEkxVVpiOHBLRmtDdkkxUXMrTGdwVUdFMXZKTEtsczN0eUtXVnVlSy8vSDNHNXVoRC95ZGdyWEo5WlhZUmVuc0VZSGRRWGU0ck9JNjBxSHlJQVEvMWpoSDJXM3YwSHErZGJQZVJWbS9WOGYvVUlObDVMY3V4QkVCRVJFUkVSRWJVQlE2NDJ1bEpiWXJMdExXUElSWjFESWhMRFJTeUZYQ3lGWENLRHEwUUdWNGtMWENVeUxMdTBGWTFOR3JNQUxkTGRIMkZ1dnZCMThjQy8wM2NJMXllWFo2SytTWTErM3BGNE1mcCt2SEYyTFFiNFJzUHZKaGxwUmtSRVJFUkVSR1F2aGx4dGRLT25yNkMxL2twZU1uYzhGTklmQTMyakVlN21DMWVKQytxYjFNaXZMOGZKOGl6c0trd3g2WWxraVV3c3hYMkJ2VEhVNzA1RWVRVEM2MGJQcEVwMUhhN1dsdUIwUlE3MkZKMkhScWMxdVoveDZKNi9uMTJMeTlXRmtJb2tHQkVRaS9zQyt5RGMzUS9lTHU2bzB6WWlyNjRjdjVWbFlsZmhPVFRxTkhZL0gzS3hEQ01DWWpISTd3NzBWQVRDMTBVQmlVaUN1cVpHRk5aWElGV1ZoMzNGRjVCWFY5YnFzU3pWNnlWengyTmhBekRFdHhkQzNMeWhCMURTVUlXVDVkblluSmNNVlFjOWQ4YWM4Um9hdXkrd0R4SjhvaUFWU1NBVlN5QVZpU0VUU3lFVFM1ci9pYVJ3RVVzZ0V4di9Wd3FKeUhZRDZiTEdhdnhQOG45TXJvdFUrQU1BY3V2SzBPS3RpMjl5RHVKZkNYL0NuWjRodURjZ0ZnOEU5UVVBVkducThMZVRYME9yTjExVTRkbW9rWGcwdEhtYTR4K1BMYmRaQ3hka0lLSmJoVmFyUlYxZEhXcHJhMUZYVndlTlJvT21waVkwTlRWQnE5VUtsNG1JNk5ZM2RPalFyaTZCaUt4Z3lOVkdFZTUrd21XZFhvL3JqU3FyKzQ0TjdvY1hvMGZEVGVKaWNyMUNLa2VNWndoaVBFTXdLV3d3L3AyeDAycVQ3N3U4SWpBcjloRUV5SlZtdC9uTFBlRXY5OFJBMzJpY3FjaEJZWDJsemRwRDNMd3hOMjRpb2owQ1RhNVh5dHpSeDhzZGZiekNNVEY4RVA2WnVnV1pOVVUyandVQUl3UGk4R0wwQS9CMmNUZTd6VVBxaWpzOVEzQ25ad2dlRHgrRVhZWG44SFgyQVp0aFVrdjl2Q1B4ZXR3RWVONElwZ3pDM0gwUjV1NkwwVUY5OE5iNWpXYWo2d3ljOGR3NTR6VnN5VVVzd1gyQmZlemF0NlVtdlE2Tk9pMGFtdFJvYU5MYytLZEdnMDZET20walpHS0pTY0IwaDBjUUFPQmFiYW5ac2JKcmlwRmNsZ21GVkk0YVRRTVNmSG9DQVBZVW5VZU50c0ZzZjYzdTkwQzNvY24rSUpTSTZHYW4xK3RSV1ZtSjB0SlNsSldWb2JTMEZPWGw1YWl0clVWalkyTlhsMGRFUkRjSmhseEVOeStHWEcwMEpyaXZjRGxWbFd2MXcvNjB5T0g0UTQvaHduYWx1aGFwcWp6VU5qWEMxMFdCdTd3aTRDWnhnYnRVampkNlQ4UjdxVnR3c2p6TDVCaTlQSUx4VnQ4cGtJbWJWOGhxMUdsd3Z2SWF5aHByNENxUklkVE5COUVlUWEyTzhBRUFieGNGM3Vqek9QeGNQTkRRcE1IRnFqeVVOVmJEVmVLQ09HV29FQVQ1dVhoZzhkMVA0ZTluMXlMWHh1aXJQL1FZam1tUnZ6OCtQZlRJcUM1Q2ZuMDVtblE2K01zOUVhY01nNnRFQmhGRWVEZ2tIdUh1ZmxoODRVZTdSdmxFS1FMdzRoMmpJUmZMa0YxVGpKemFFc2hFRXZUMWpoQ2F0eXRsN25pajkrT1lkZm9icy9ETUdjK2RNMTVEUzA1WFhNRTNPUWVnMWpWQm85TkNyZE5DbzJ1QytzYmw1bTB0R25WYXJCajRJZ0RnYnllL3d2V0dLclBSVmEySnZoRnlYYTJ6SEFSK25yRUwxWm9HL0MxbUhFUm9EbTUzRnA1MTZCeEVSTjFSV1ZrWmNuTnpjZTNhTmVUbDVVR3RibDRzUXlRU3djZkhCNzYrdnVqUm93ZmMzTnlnVUNqZzd1NE9oVUlCbVV3R3FWUUtzVmdNcVZRS2lVUUNpVVFDa1VqVXhZK0lpSWlJNlBiRmtLc05odm5INEtHUS9zTDJwdHpmTE80MzNEOVdDRWVhOURwOG0zTVFpUVZuVEtZMktxUnkvUFhPY1JqdUh3c1JSSmdSOHhDbW4xaHRzaUxkczFFamhaQW1zN29JUzFOL1FtV0xhWEdlTWpjOEdIdzMxRTIyUjBoTjcvVWd2RjBVMkpaL0N1dXZIa1dkMFhsRUFFWUg5Y1ZmZW8yRlRDeUZtOFFGczJMSDQvVXphOHltdUFIQS9ZRjlUQUt1VStYWitESnJING9iVEVlMXVVbGM4RlRrTUV3S0h3d0E2T3NWZ2VkNzNvZlZXYi9hckJVQVhvaStIMXFkRHNzdS9vZ3pGVmVFNjJWaUNWN3Q5U0RHM0poYUYrTG1qWkVCY2ZpMStJTEovZHY3M0Ruck5iU2tyTEVhVy9OT3R2b2NHS3RyVWpzY2NMbEpYTkRqeG5URmpHckxJL09xTlBVSWN2WEMvWUYzQVFDT2xhYWp0TEhhb2ZNUUVYVVhLcFVLbHk1ZFFscGFHaW9ybTBmdyt2bjVvWGZ2M2dnTEM0T2ZueCs4dmIwaGtVaTZ1RklpSWlJaWNnUkRManU1aUtXSWNQZkQyT0IrZUNpa1AwUm8vcVoydzdYak9GZDUxV3gvdVZpR2wrOFlJMngva3Y0TGpwYWttKzFYcTIzRXgybS9JQ3pCRHowVS92Q1N1ZVArb0x1d28rQ01zRStjVjZodytZZXJSODFDR2dDbzF0VGpKeXRobXpGdkZ3WFdYam1DSDNQTlY3elRBL2kxK0FJYW1qUjR2ZmNFQU0zVDNPSjlva3dDSnFBNU9QbHo5R2hoTzZrc0F4OWUyZ1pkeTJabEFPcWIxUGcyNXlBYWRSb2hGSHNrSkFFLzU1OUdVWVB0cVpXdUVoZThtYkllRjFTNUp0ZHJkRTM0SW1NUCtubEZJTkRWQ3dCd2oxOHZzNUNyUGMrZE0xOURXNnl0aUdqSmYrK1ozdW8ra3c5L1pMSWRvd3lCQ0NJMDZYWElycmx1OVg0UGg4UkRJaEpERDJDamhmY0hFVkYzbDVlWGgrVGtaRnk3ZGcwaWtRaFJVVkVZT25Rb0lpTWo0ZTV1UHVXZWlJaUlpTG9YaGx4V0xJdC94dWJ0VlpvNmZKTjlFUHV2cDFxOGZWUmduTkNqNmtSNWxzVnd4S0JKcjhQdW9uTkNvRExZTjlwcVFPSWlhZDlMZHEyMkZKdGFDVENPbGFZanJXb2c0cFROQWRGdy8xaXprR3RVWUc4b2IvVElxbTlTNC9QTHV5d0dYTVkyWGt2Q21LQis4SmQ3UWl3U1lYVFFYZmpoNmxHYjl6bFJsbVVXY0JsbzlVMDRWSElKVXlLYTU4UkhLUUpzSHN2UjU2NmpYa01Bc0RRMHJyaEJaWFdVVnBpYkx3Q2dzTDRTT3BndmNpQVZTUkIwSSt4cjZXNnZTQUJBVHUxMW03M1ExbDQ1QXJGSWhFQzVsOFhlWFVSRTNWVkpTUWtPSERpQS9QeDhlSGg0WU5Tb1VZaU5qWVZDb2VqcTBvaUlpSWpJaVJoeU9VaXJiOEkzMlFleHIvaTh6YWJiZy8xNkNaZGJqaTZ5eExqdlZXU0xzQ2FqdWdoOXZTSUFORSsveTZzcnQydVZRa3YyWDArMU9QV3dwYVN5eTBMSUZhTU1NYnQ5a0crMGNQbHdTWnJGQnVVdE5lbDFPRnh5Q1pQRGh3Qm9iaWpmV3NpVlhHYTdpYnZ4eUNTbHpQeGIrUFk4ZDg1OERZSG1JTXJBVXBqMTV2a051TjVnZVFFRHcyaXYrU2svb0ZKZGEzWjdvS3NYL2pQNFpZdjNQVktTZnFOSnZlMG04VnA5RS82YmZRQnlzY3ptZmtSRTNZVk9wME55Y2pLU2s1UGg1dWFHc1dQSG9uZnYzcHlHU0VSRVJIU0xZc2hseGJIU3kxQ3BheUVXaVJIazZvViszcEdRaU1TUWlpU1lIRDRZbDZyeWJFNzlpbGI4dm5MaDMzcy83dEM1dlZ1RU5SdXVIY2RkL2NJaGdnaGhicjVZUHVBRkhDMU5SMkxCR2FSVjVUdDBiR3NyRUxaMHJmYjN3TWJRNE4xWWxOSGp1NmpLcy92OFdUWEZ3dVV3TjU5VzkyL1ozNnVsS3FQcGg2NFM4M0NtUGMrZE0xOURBSkNJZjI5dXI3V2o2YjZ6NU5SZVIwNnQ5ZmRxU3lLUjVlZlNRR3IwT0d6dDE2VFhPN1NLSmhHUk01V1dsbUxYcmwwb0tTbkJYWGZkaFZHalJrRXVsM2QxV1VSRVJFVFVnUmh5V2JFMTd3UXVWeGNLMndGeUplYkVQWVpZWlNqODVKNTR1KzlVekRtekJpV05WUmJ2NyszUzlpa1FMVmY2TzE5NURVdFROK092ZDQ2RHI0c0h4Q0lSUmdiRVlXUkFIUExxeXJDajhDejJGSjIzSzFDbzA5cTNCSHFEVWROME40bUwyZTJHYVh3QVVLNnVzZXVZQUtCUy94NUtLYVN1cmU2dmJ1VXh0YlpDWTN1ZU8yZStoZ0RnYnZROE5sbzQzK0orVDdYYVZQNjl1LzlvZGJxaXMvd3dmSlpUOWswdXk4VDdGN2M0b3lRaUlvZGN1SEFCdi83Nks5emMzREJ4NGtSRVIwZTNmaWNpSWlJaTZ2WVljdG1wcExFS2kxTTM0WVA0WnhEbTVndFBtUnRteDQ3SHdwUjFGcWYvR1JyVEEwQlNhUVlxSEFpQ0xEbFZubzIvbnZnS0Q0WGNqVWRDRXhEczZnMEFDSGYzdzh0M2pNSGs4Q0g0N1BJT25LKzgxcTd6R0xnYUJUS1dWZ2swRG5GYTY4WFYxZHI2M0RuN05UVDBNTlBwOWFpMU1MM1RXazh0WXlGdTN1MnFnWWpvVnBlVWxJU2twQ1QwN05rVER6MzBFRnhkVy85Q2hZaUlpSWh1RFF5NUhGQ25iY1NuYVluNElPRVppQ0JDSDY5d2pBdnBqMTJGNTh6MnJkVTJ3UE5HcUxHN0tBVm5LbkxhZmY1R25RYmI4azloZS80cDNPVVZnVWRDNHpITVB3WWlpT0F2OThSYmZhZGdZY3A2bTlQd3hDS1IxZHVNQlJzRkxpb0xLeExXYUg1L2ZENE9qSGp5TWhvQlpxbTNWRWRweTNQbjdOZlFXOWI4UEZWcDZrMkMwZjNGellzWGZKTnpBRldhZW92M05mVGsrdk52cXl3K2IwcVpHMTdvZVgrNzZqUDRuK1QvMkx4OWFzUlFQQlRTdjlWOVd4dUZSMFRrVERxZERyLysraXN1WExpQVBuMzZZT3pZc1JDTHpVZlZFaEVSRWRHdGl5R1hnekpyaXJDajRDekdoeVlBQUo2TEdvWGZ5akxOZ29mQ2hrb2hJT21oOEhkS3lHV2dCM0JCbFlzTHFseEVld1RpSDMwbXcxL3VDWWxJaktkNzNJczN6Mit3ZWw5ZkYwKzd6dEhiSzF5NG5GbGRaSFo3YmwwWit0ellKMDRaaWlNbGFYWWQ5dzZQSU9HeUkzMmluTVdSNTg3WnIySElqUjVrSlkybWZjWSt1N3lqWGNjRm1vTXpaeHdIQU1vYXEyM2VidHpBdnJWOWlZZzZnMGFqUVdKaUluSnljakJvMENDTUdER2lxMHNpSWlJaW9pN0FrS3NOdnI5NkJDTUNZcUdVdWNOZEtzZEwwYVB4cjdTZlRmYTVxTXBEakdmenFvUWpBK0t3SmU5RWg5U1NYWE1kMytZY3hKeTR4d0JZWGduUjJEMSt2WENzTk4zbVBrcVpPKzR4V2xud1hNVlZzMzNPVkZ3UlFxNzdBdnZnLzEwNTNPcnFmUktSR0NNQzRvVHRFMlZaTnZmdmFLMDlkODUrRGNQZGZRRUFCZlVWQUd5dmlHak5mKytaYnZlK2t3OS81TkN4aVlpNm8vcjZlbXpidGcyRmhZVVlPWElrQmc0YzJOVWxFUkVSRVZFWFljalZCclhhUm55WGN3Z3pZaDRHQUl3SWlNTys0Z3M0VzNGRjJPZmc5WXVZRkQ0WUFCRHRFWVJIUXVLeG8vQnNxOGVPY1BkRGJsMlp5WFV5c2RSbVUzbEwvWjJzR1JrWWg3M0Y1NjMyN2hJQmVMWFhHTGlJbTk4YVZabzZITEVRaXUwclBvK25Jb2RDSnBiQ1ErcUs2YjNHNGRQMFh5ejJKek9ZR2prVUFYS2xjTnhESlpmc3JydXQydlBjT2ZNMUJDQUVadGNzM0ZaUVh3RzlqV2N2ekswNUlDdXNyN1RZZU41QUtwTFkxZHVydXpwOCtEQWtFZ25FWXJId1R5S1JDTmNaLzFjaWtVQWtFcGxkMTNLL2x2dHdlaE5SOTNIOStuWHMyTEVEbFpXVkdEZHVIUHIwNmRQVkpSRVJFUkZSRjJMSTFVYS9GbC9BdUpEK1FuRHhhcSt4bUhYcUc2RVAwWlhhRWh3cFNSTkdMcjNjYXd4ODVSNzRLVGZackpHN0NFQmY3MGhNRGg4Q25WNkhkMU4vTXJsOXhjQS9ZOTIxWXpoU2ttNFcyTGhKWERBNWZJaXduYVlxc0ZtM0NDTE03ek1aWDJUdXdhSHJGMDFpRlErcEsxNitZd3lHKzhjSzEzMlhjOGhpU0ZTaHJzVzZhOGZ4cDZpUkFJQlJnYjNoS3BGaGRkYXZaaXRPdWtsY01EVnlxRW1kcTdOK2JYWGtsek8wNTdsejVtdm9McFdqaHlJQUFKQmVaZjRhelQ3OXJjMHd6dENUYTM3S0Q4TFUySHY4ZW1Gc2NEK3N5dGdqckhBWjV1NkxGUU5mdEhxYzd1N1VxVk9kY2g2UlNBU3hXR3p5MzVhWExlM1RjbDlMOXpXRWFOYU9hemkvY1MwdEwxdjdyNlA3aTFyMDZMTjJQWkVsNGVIaENBOFBiMzNIRHREUTBJRGp4NC9qM0xsemtNbGttREJoQWxkUUpDSWlJaUtHWEcybEIvQ2Z6TDM0S09GWmlDQkNzS3MzcGtZT3hkb3JSNFI5L3BPNUYxR0tBSVM3KzBFRUVhWkVETVZqb1FPUlhsMkEwaHRCa0xkTWdUczlRNFNWOTA2Vlo1dWRLOURWQ3pOakhzRXJkNHhGUm5VaFNocXJvTkUxd1ZmdWdidVU0WENYeWdFQVRYb2R2cjk2eE96K3h2WVZuOGVZb0g2WUhUc2VUL2U0RjJsVkJXalVhZUF2VjZLdlZ6aGtZcW5KdnZ1S0wxZzkxdWJjM3hEdTVvdlJRWGNCQUliNDljSWczenVRVVYySWd2b0thUFU2K01zOTBWc1pCbGVKVExqZkQxZVA0ckNkUGJ6YXE3M1BuYk5ldzBHKzBaQ0l4TkRvdEJaN25MVkZoTHMvQnZuZWdhZWo2ckhpOGs2bkhKT2E2ZlY2TkRVMWRYVVpYVWFuc3o1YWtNaWdiOSsrblhhdXZMdzh1TGk0UUNxVklqOC9IMWV1WEVGall5UEN3OFB4NElNUHdzdnIxaDNCU2tSRVJFVDJZOGpWRHRrMXhkaFZlQTRQaDhRREFDYUhEOEdoNjVlRXFXbzEyZ1lzU0ZtSG1UR1BZS0J2OHpmTXJoSVorbnYzc0hpOFdtMGpqbHFZR3FoSDgwZ2hWNGtNL2J3akxkNjNURjJEZjEvZWdjdlZoVFpyM2wyWWdvTDZTanpUWXdRQ1hiMFFhR0ZxVzVOZWg4MTV5ZmoraXUzQVRBL2czNWQzSUsrdUROTjZESWVMV0FxeFNJUllaU2hpbGFGbSsxZHA2dkZWOXE4NGRMM2pweWthMTlpZTU4NVpyK0g5Z2MxVGFNNVZYa1dqenZJSU5sZUpEUGY2eDhKRklvTmNMSVZjTElPYnhBVnVVaGRobjMvMG1RU1pXQUozaVJ5ZVVsY0F3QU5CZDJGYi9rbGNxeTIxK2p6Y0trYU1HSUdtcGlZaGhOTHBkR2hxYXJKNDJmRFArRFpMLzIxNW5WNXZhOUl0RVJsY3ZIZ1JGeTllN1BUenVydTdJeW9xQ3YzNjlldXlrV1JFUkVSRWRITml5TlZPYTY4Y3dYRC9XQ2hsYnBDSXhQaExyd2V4TUdXZE1BMndTbE9QZDFOL1FsK3ZDTndmZEJmaWxLRUlrQ3NoRlVuUW9OT2dRbDJES3pVbE9GTnhCY2ZMTHFOTzIyaDJqdjl6Nm11TURyd0xmYjBpRU9ybUEzZXBIRHE5RHBXYU9seXBMY0dKc2t3Y3ZINUptQ3JabXA5eWY4TzVpaXNZSDVxQXU3d2k0T3ZpZ1VhZEJxV04xVGhUa1lNOVJlZFJlS001ZW12MEFIN0tTOGF2MTFNeEpxZ3ZFbnlpRU9IdUJ3K3BHM1RRUWFXK1VXTjVGZzVldjlncFV4U05PZU81YSs5ckdPN3VoM2lmbmdDQVl5V1hyWjVIbzJ2Q1grNThFRktSeE9vK2h1bXhlZ0NOVFJyVWFodWhrTXJ4eHg3M1l0bkZyUTQ4TTkzVG9FR0RPdVU4aHZCTHI5ZERyOWNMbHcwam5JeTNqZjlyNlRwTCsxaTdqM0hBWnJoczY3cTI3dDh5eUd0NS9iRmp4OXIxL05IdDRiNzc3a05BUUVDbm5Dc3ZMdzhCQVFFSURnNkd1N3M3cDlRU0VSRVJrVVVNdVl5MFpUVzZHbTBEbmsvNnZOWDlMcWh5Y1VHVjI1YXlrRjlYanY5MzVYQ2I3bXROVmsweC91M0VLVzZWNmxwc3l2ME5tM0ovYS9leEhIa2RMbGNYMnR6Zm1jOWRXMS9ENTN1T2dnaEF0YWJlWWhOL2d5YTlEa2RLMHVFbWNVR2x1aGFWbWxxb05QV28xdFJEcGFsRGphWUJOZG9HMUdvYlVOK2toaDZBVXVhRy96dmtGZWowT2toRVlzaHNCR1N0Q2J1eCttTnJQR1N1RHQxSHBhNURqUU9MSTl3TURQMjBibGREaHc3dDZoS0lUSERFRmhFUkVSSFpneUVYVVFlNkw3QVBCdm5lQVFCSUxEeGpzN2s4QUN4UFQ3VDcyRUd1WHREcWRaaDE2aHVVTmxaRExwYmlvWkQrQUlCS2RaM0R0YmFsWWIwOTkvazI1eUMyNUoxdytOaEVSRVJFUkVSRWptRElSZFNCREgyOFZKbzZiTTA3NmRSalQ0MGNoakZCbGhzL3AxUmVkZXE1aUlpSWlJaUlpRzUyRExtSU90QVhHYnNSNHhtQ2IzTU9vcjVKN2RSanAxZmxtNFZjV24wVFRwZm40T3ZzL1E0ZnJ5M1RkWW1JaUlpSWlJaHVGZ3k1aURwUVhaTWFDODc5Z0RKMWpkbHRGZXBhdkgxK0l3QkFxMnR5K05oN2l5N2djRWthcENJSkpLTG0vbEhWMm5ybzdGZ2RNUFZHYjdHU2hpcUh6MHRFUkVSRVJFUjBNMkxJUmRUQkxBVmNBS0RSYVhHdUhkTUs5ZERmV0szUzhSVXJGNmFzYi9ONWlZaUlpSWlJaUc1R3QrL3lZVVJFUkVSRVJFUkVkTXRneUVWRVJFUkVSRVJFUk4wZXB5dmVCdGhRbklpSWlJaUlpSWh1ZFJ6SlJVUkVSRVJFUkVSRTNSNURMaUlpSWlJaUlpSWk2dllZY2hFUkVSRVJFUkVSVWJmSGtJdUlpSWlJaUlpSWlMbzlobHhFUkVSRVJFUkVSTlR0TWVRaUlpSWlJaUlpSXFKdWp5RVhFUkVSRVJFUkVSRjFld3k1aUlpSWlJaUlpSWlvMjJQSVJVUkVSRVJFUkVSRTNSNURMaUlpSWlJaUlpSWk2dmE2YmNqbEtwRjFkUWxFMUluNE0wOUVSRVJFUkVTMmROdVF5MWZtMGRVbEVGRW40czg4RVJFUkVSRVIyZEp0UTY3ZXl0Q3VMb0dJT2xGdlpWaFhsMEJFUkVSRVJFUTNzVzRiY2czemplbnFFb2lvRXczenZiT3JTeUFpSWlJaUlxS2JXTGNOdWZwNVIzSmtCOUZ0b284eURQMjhJN3U2RENJaUlpSWlJcnFKZGR1UVN3VGdMOUZqb1pES3U3b1VJdXBBSGxKWHZCbzlGcUt1TG9TSWlJaUlpSWh1YXQwMjVBS0FFRmR2dkJFemdVRVgwUzNLUStxSzEyTWVRNGlyZDFlWFFrUkVSRVJFUkRjNWtWcXQxbmQxRWUxVjJGQ0pMN0wzNGxKVmZsZVhRa1JPMGxzWmhyOUVqMlhBUlVSRVJFUkVSSGE1SlVJdUFOQURPRjk1RGNmTE0zQ3BLaC9sbWhvME5HbTZ1aXdpc3BPclJBWmZtUWQ2SzhNd3pQZE85UE9PNUJSRklpSWlJaUlpc3RzdEUzSVJ0ZGVSSTBkdzh1UkpBTUFERHp5QXUrKysyK1QyeHNaR3JGNjlHaHBOYzNqNjJHT1BvVmV2WHAxZUp4RVJFUkVSRVJHWjY5WTl1WWljS1N6czk5VTY4L0x5ekc2WHkrV0lpNHNUdHMrZVBkc3BkUkVSRVJFUkVSRlI2eGh5RWQwUUdob3FYTTdQdDl6ZnJYLy8vc0xsdkx3OGxKYVdkbmhkUkVSRVJFUkVSTlE2aGx4RU44amxjZ1FFQkFBQWFtdHJVVkZSWWJhUHY3OC93c1BEaGUxejU4NTFXbjFFUkVSRVJFUkVaQjFETGlJanhsTVdjM056TGU0VEh4OHZYRTVMUzBORFEwT0gxMFZFUkVSRVJFUkV0akhrSWpKaUhISVZGQlJZM0NjNk9ob2VIaDRBQUkxR2c5VFUxRTZwallpSWlJaUlpSWlzWThoRlpNUzRMMWRoWWFIRmZjUmlzY25LaStmT25ZTmV6MFZLaVlpSWlJaUlpTG9TUXk0aUl3cUZBa3FsRWdDZ1VxbFFWMWRuY2IrK2ZmdENJcEVBQUtxcXFwQ1RrOU5wTlJJUkVSRVJFUkdST1laY1JDMkVoSVFJbDR1S2lpenU0Kzd1anRqWVdHSDcxS2xUSFY0WEVSRVJFUkVSRVZuSGtJdW9CZU9ReTlxVVJRQklTRWdRTHVmbjUxc054SWlJaUlpSWlJaW80ekhrSW1vaE9EaFl1R3l0K1R3QUJBUUVJQ29xU3RnK2VmSmtSNVpGUkVSRVJFUkVSRFl3NUNKcUlTQWdRT2kzVlZ4Y0RKMU9aM1hmZ1FNSENwY3pNek5SV1ZuWjRmVVJFUkVSRVJFUmtUbUdYRVF0U0NRU0JBWUdBZ0MwV2kxS1MwdXQ3aHNSRVlHZ29DQmgrL1RwMHgxZUh4RVJFUkVSRVJHWlk4aEZaSUc5ZmJrQVlOQ2dRY0xsaXhjdldsMlJrWWlJaUlpSWlJZzZEa011SWdzY0NibDY5ZW9GTHk4dkFNMGp2MUpTVWpxME5pSWlJaUlpSWlJeXg1Q0x5QUpIUWk2UlNHVFNtK3ZjdVhQUWFEUWRWaHNSRVJFUkVSRVJtV1BJUldTQmg0Y0hGQW9GQUVDbFVyVTZCYkZQbno1d2QzY0hBTlRYMStQaXhZc2RYaU1SRVJFUkVSRVIvWTRoRjVFVnhxTzVpb3FLYk80cmxVclJ2MzkvWWZ2MDZkUFE2L1VkVmhzUkVSRVJFUkVSbVdMSVJXUkZjSEN3Y0xtMUtZc0EwTDkvZjhoa01nRE5vNzh5TXpNN3JEWWlJaUlpSWlJaU1zV1FpOGdLUi9weUFZQ3JxeXY2OXUwcmJKODhlYkpENmlJaUlpSWlJaUlpY3d5NWlLd0lEQXlFU0NRQ0FCUVhGME9uMDdWNm53RURCcGpjSnk4dnIwTnJKQ0lpSWlJaUlxSm1ETG1JckpESlpBZ0lDQUFBYURRYWxKYVd0bm9mVDA5UHhNYkdDdHVuVHAzcXNQcUlpSWlJaUlpSTZIY011WWhzY0hUS0lnQU1HalJJdUp5VGs5TnEwM29pSWlJaUlpSWlhaitHWEVRMk9OcDhIZ0Q4L2YwUkhSMHRiQ2NsSlRtOUxpSWlJaUlpSWlJeXhaQ0x5SWEyak9RQ2dPSERod3VYcjF5NWd2ejhmS2ZXUlVSRVJFUkVSRVNtR0hJUjJlRHQ3UTFYVjFjQWdFcWxRbDFkblYzMzgvZjNSMHhNakxCOS9QanhEcW1QaUlpSWlJaUlpSm94NUNKcWhmRm9Ma2Y2YXcwYk5reFlhVEV2THcrNXVibE9yNDJJaUlpSWlJaUltakhrSW1wRlcvcHlBWUNQancvNjlPa2piSE0wRnhFUkVSRVJFVkhIWWNoRjFJcTJobHdBY004OTkwQXNidjR4S3lnb3dKVXJWNXhaR2hFUkVSRVJFUkhkd0pDTHFCWEdJVmR4Y1RGME9wM2Q5MVVxbGVqWHI1K3dmZVRJRWVqMWVxZldSMFJFUkVSRVJFUU11WWhhSlpmTDRlZm5Cd0RRYURRb0xTMTE2UDVEaGd5QlRDWURBSlNXbGlJMU5kWHBOUklSRVJFUkVSSGQ3aGh5RWRtaFBWTVdGUW9GQmc0Y0tHd2ZPM1lNYXJYYWFiVVJFUkVSRVJFUkVVTXVJcnNZcjdEb2FNZ0ZBQU1IRG9SQ29RQUExTlhWNGNTSkUwNnJqWWlJaUlpSWlJZ1ljaEhacGIwaGwwd213NGdSSTRUdDA2ZFBvNnFxeWltMUVSRVJFUkVSRVJGRExpSzcrUHI2d3NYRkJRQ2dVcWxRVjFmbjhESGk0dUlRRkJRRUFHaHFhc0xodzRlZFdpTVJFUkVSRVJIUjdZd2hGNUVkUkNLUlNWK3VvcUtpTmgxajFLaFJ3blpHUmdZS0NncWNVaDhSRVJFUkVSSFI3WTRoRjVHZDJ0TjgzaUFzTEF5OWV2VVN0ZzhjT0FDOVh0L3Uyb2lJaUlpSWlJaHVkd3k1aU96a2pKQUxBRWFPSEFtSlJBSUF1SDc5T3M2ZE85ZnUyb2lJaUlpSWlJaHVkd3k1aU94a0hISVZGeGREcDlPMTZUaGVYbDRZUEhpd3NIM3MyREhVMU5TMHV6NGlJaUlpSWlLaTJ4bERMaUk3dWJ1N3c4dkxDd0NnMFdoUVZsYlc1bU1OSGp3WVBqNCtBQUMxV28zOSsvYzdwVVlpSWlJaUlpS2kyeFZETGlJSGhJU0VDSmZiMHpSZUlwRmc3Tml4d25aV1ZoYXlzckxhVlJzUkVSRVJFUkhSN1l3aEY1RURuTldYQzJodVF0KzNiMTloZS8vKy9WQ3IxZTA2SmhFUkVSRVJFZEh0aWlFWGtRTkNRME9GeSswTnVRQmd4SWdSVUNnVUFJQ2FtaG9jUDM2ODNjY2tJaUlpSWlJaXVoMHg1Q0p5Z0wrL1A2UlNLUUJBcFZLaHJxNnVYY2R6ZFhYRmZmZmRKMnlmUFhzV1JVVkY3VG9tRVJFUkVSRVIwZTJJSVJlUkE4UmlNWUtDZ29SdFp3UlNNVEV4aUlxS0FnRG85WHJzM0xrVEdvMm0zY2NsSWlJaUlpSWl1cDB3NUNKeWtIRmZMbWVOdWhvelpneGNYRndBQUpXVmxUaDgrTEJUamt0RVJFUkVSRVIwdTJESVJlUWdaNjJ3YU16VDB4TVBQUENBc0oyU2tvTHM3R3luSEp1SWlJaUlpSWpvZHNDUWk4aEJ4aUZYY1hFeGREcWRVNDRiRnhlSG1KZ1lZWHZ2M3IzdDd2bEZSRVJFUkVSRWRMdGd5RVhrSUlWQ0FROFBEd0NBUnFOQldWbVowNDZ0TmxnTEFBQWdBRWxFUVZUOXdBTVBDTWV1cTZ2RG5qMTduSFpzSWlJaUlpSWlvbHNaUXk2aU51aUlLWXRBODJxTER6MzBrTENkazVPRDgrZlBPKzM0UkVSRVJFUkVSTGNxaGx4RWJXRGNmTDZ3c05DcHg0NklpTURBZ1FPRjdVT0hEcUdpb3NLcDV5QWlJaUlpSWlLNjFURGtJbW9ENDVGY3pnNjVBR0Q0OE9IdzkvY0gwRHdsOHVlZmY0WmFyWGI2ZVlpSWlJaUlpSWh1RlF5NWlOb2dNREFRWW5Iemo0OUtwWEo2ZzNpSlJJSkhIbmtFVXFrVUFGQldWc2IrWEVSRVJFUkVSRVEyTU9RaWFnT3BWSXFBZ0FCaHU2aW95T25uOFBQenc0TVBQaWhzWjJSazRPVEprMDQvRHhFUkVSRVJFZEd0Z0NFWFVSdDFWUE41WTdHeHNSZ3dZSUN3ZmZUb1VWeTdkcTFEemtWRVJFUkVSRVRVblRIa0ltcWowTkJRNFhKK2ZuNkhuV2ZFaUJHSWlJZ0FBT2oxZWlRbUpxS3FxcXJEemtkRVJFUkVSRVRVSFRIa0ltcWpzTEF3NFhKeGNURTBHazJIbkVjc0Z1T1JSeDZCcDZjbkFLQ2hvUUhidDIrSFZxdnRrUE1SRVJFUkVSRVJkVWNNdVlqYVNLRlF3TXZMQ3dDZzArbFFYRnpjWWVkeWQzZkhoQWtUaEViMEpTVWwyTGR2WDRlZGo0aUlpSWlJaUtpN1ljaEYxQTdHbzdrNmNzb2kwTHlpNDVneFk0VHRTNWN1SVNrcHFVUFBTVVJFUkVSRVJOUmRNT1FpYWdmamtLdWptczhiNjkyN054SVNFb1R0cEtRa25EOS92c1BQUzBSRVJFUkVSSFN6WThoRjFBN0dJVmRoWVNGME9sMkhuM1BVcUZIbzFhdVhzUDNycjc4aUt5dXJ3ODlMUkVSRVJFUkVkRE5qeUVYVUR0N2UzbEFvRkFBQXRWcU5rcEtTRGorblNDVEN3dzgvTEFSc2hoVVhPM3E2SkJFUkVSRVJFZEhOakNFWFVUdUZob1lLbHpzcmFKSktwWmc0Y1NMOC9mMEJBRTFOVGRpMmJSdEtTMHM3NWZ4RVJFUkVSRVJFTnh1R1hFVHQxSm5ONTQzSjVYSk1uandabnA2ZUFJREd4a1pzM3J3WlZWVlZuVllERVJFUkVSRVIwYzJDSVJkUk83WHN5OVdaRkFvRm5uenlTYmk1dVFFQWFtdHI4ZE5QUDZHdXJxNVQ2eUFpSWlJaUlpTHFhZ3k1aU5ySjM5OGZMaTR1QUlDNnVqcFVWRlIwNnZtOXZiM3grT09QUXlhVEFRQXFLeXV4YWRNbTFOYldkbW9kUkVSRVJFUkVSRjJKSVJkUk80bEVvaTdweTJVc09EZ1lqejc2S01UaTVoL3Bzckl5L1Bqamp3eTZpSWlJaUlpSTZMYkJrSXZJQ2JvNjVBS0FxS2dvVEpnd0FSS0pCQUJRVVZHQkRSczJvTHE2dWt2cUlTSWlJaUlpSXVwTURMbUluS0NybXMrMzFMTm5UenorK09PUVNxVUFBSlZLaFEwYk5xQ3lzckxMYWlJaUlpSWlJaUxxREF5NWlKd2dPRGhZR0VGVlZWV0ZtcHFhTHFzbE1qSVNreWRQRnZxRVZWZFhZK1BHalozZUs0eUlpSWlJaUlpb016SGtJbklDaVVTQzRPQmdZYnNyUjNNQnpTUExKaytlRExsY0RxQjUxY1dOR3plaXRMUzBTK3NpSWlJaUlpSWk2aWdNdVlpYzVHYVpzbWdRRWhLQ0o1OThFcTZ1cmdDYVYzNzg4Y2NmVVZSVTFNV1ZFUkVSRVJFUkVUa2ZReTRpSjdrWm1zKzNGQmdZaUNsVHBzRGQzUjBBME5EUWdCOS8vQkdYTDEvdTRzcUlpRzRlS1NrcEdEOStQTWFQSDI5MjI3Smx5L0RxcTYraXZyNitDeW9qSWlJaUlrY3c1Q0p5a3REUVVJaEVJZ0JBV1ZrWkdob2F1cmlpWnY3Ky9wZzZkU284UER3QUFGcXRGb21KaVVoS1N1cml5b2lJYm43SGp4OUhibTR1Y25OenU3b1V1ZzJwMVdyb2RMcDJIMGVyMVRxaEdycGQ4WDNZdXFhbXBxNHU0YWFuMSt1UmtaR0IydHJhcmk3RmFmaTYzNXdZY2hFNWlZdUxDL3o5L1lYdHdzTENMcXpHbEkrUEQvNzR4eithOUExTFNrckNMNy84Y2t2L3dVRjB1OG5JeU1CMzMzMkhLMWV1ZEhVcHQ0d25ubmdDdzRjUFIzUjBkRmVYUWplcDh2Snl2UGJhYTFDcFZHYTNsWmFXNHJYWFhvTmFyVzdUc1NkTm1vUnQyN2ExcTc0alI0N2cyV2VmUlVGQlFidU9Bd0JyMTY2MU9PTFJYaHMzYmhUK1B0THI5WGp2dmZld2MrZE91KzQ3ZnZ4NGg4UG1zckl5dS9hYk1XTUd0bTdkNnRDeDA5UFRNWGZ1WEZ5NmRNbnN0cnE2T3N5Y09STkhqeDUxNkpndDdkbXpwMTEvcXlVbUptTDU4dVh0cWdIb3V2ZWhWcXZGMjIrL2paU1VGTFBiR2hzYk1YZnVYR3pac3FWZGRUbkR5cFVyTVhmdVhPajErbllmS3pzN0d5dFdyRUJGUlFYMGVyM0Y5MWRIcWErdng4eVpNOXYwbkJZVkZlR2pqejVDWTJPanlmVWxKU1U0ZlBndzZ1dnIwZERRZ0ZtelpsbDhQWTN4ZGUvYzEvMVdKTzNxQW9odUplSGg0U2dwS1FIUVBHV3haOCtlWFZ6Ujd4UUtCYVpNbVlMZHUzY0wweFV6TWpKUVZWV0ZpUk1uUXFGUWRIR0ZSTlJlczJiTkFnREV4OGQzY1NXM2p1ZWVlNjZyUzZDYm5GcXRSbnA2dXNWdjlCc2JHNUdlbnU2VUQwRnQxYmR2WDJnMEduejk5ZGRZdUhCaGw5VngrUEJoL1BlLy80Vy92ejlDUWtJZ0Vva2drVWl3ZnYxNmpCa3pCaktaek9GakZoVVZvYkd4RVRVMU5TZ3ZMMGRaV1JueTgvT1JsNWVIckt3c3FOVnFiTml3UVZoeDJwcnM3R3lVbDVjN2RPNDllL1lnTXpQVHBGMkZRWEp5TWpJek0rSGo0L1AvMmJ2enVLanEvWC9ncjJFR0VFWjJRUVVCTnhBWFVISEQvYUtXaW9YbWxxbmRzbHl1MVMyOTJmZWFleTZwV1psZHI2WnB0L1JxcGxjdEYzQU5VVnhDUUFVVkZRUVJXUlNRelJtMldYNS84SnNUQThNcWNBQmZ6OGVqUjNObXpqbStaODdNTU9kOTNwLzNwMXI3TEVtbFVtSG56cDF3ZG5iR21ERmphclFQWTJOam5EeDVFcDZlbmhnMmJGaU5ZNmtOTlhrZmhvU0U0T3JWcTVneFl3WUE0UEhqeDNxUFN5UVMvUGpqajNCemM5TzcwQXdBTFZ1MkJJQnlFNk1XRmhaWXUzWXRvcUtpeXYzM3YvdnVPN2k0dUZRYVo2ZE9uWERzMkRFRUJnWStWeElZQUo0OGVZS0FnQUQ0Ky9zak1URVJuMzc2S2Z6OS9URnIxaXdZR1ZXOVBpVXRMUTFidDI2RnY3OS9sWDhUYk51MkRiR3hzUmc3ZG15VkVzck96czdDYlkxR2cwdVhMc0hjM0J6dnZmZWVjSDl3Y0REKzg1Ly80T2VmZjY3eVo1ekh2ZXJIWGF2Vll2djI3YkN5c3NLVUtWT2VLNGFtaEVrdW9scms1T1NFYTlldUFXZzRmYmxLa3NsazhQUHpnNTJkSFM1ZnZneWcrQS9IM3IxN01YYnNXRGc0T0lnY0lSRVJVZU9pUzI1SnBkSnlINnZPeVdsTlZYYVNkZW5TcFFyWENRZ0lxTzJRQkptWm1kaTZkU3Q2OWVvRlgxOWY0ZjQzMzN3VGYvdmIzL0R6enovWEtLSDh6anZ2QUNnKzZUVTNONGRjTG9lbHBTVmF0R2dCWDE5ZjJOdmJvNkNnUUVoeStmbjVZZHEwYVpnMmJWcVY5cjlueng3czJiT256R3VUbDVlSG9LQWdqQmd4QWxaV1ZtVzJDd29LUXF0V3JlRHE2bHBtYUphWm1SbU1qSXdRSGg2dWQzL1hybDBoazhtRVNyZW9xQ2prNU9SZytQRGhaVTdZVzdkdURabnN6OU80NE9CZ2cvR2JtSmpBenM0T1Y2OWVOZmorQklDaFE0ZVc4K3hycGpiZmg0Y09IY0tnUVlQZzZ1b0tBRUxTbzdSUFB2bWszUDNNbVRQSDREYXZ2UElLRml4WWdQajRlRmhZV0FodFBZRGkxMzd6NXMyd3M3T3I4TG5vREJzMkRBRUJBUWFyT2F0TGx3aFNxOVh3OHZMQ3dvVUxzV0hEQmlpVlNzeWZQNzlLKzFDcjFWaXpaZzJhTjIrTzd0MjdWMm1iSTBlTzROU3BVd0NBcjc3NnFrcmJsRHhXam82T2VQZmRkN0ZseXhZTUdqUUlYbDVlQUlyZm01MDZkWUtscFdXVmUxdnl1RmY5dUVza0Vvd1lNUUx6NXMxRDY5YXRhLzN6M0ZneHlVVlVpMXEzYmkzY2Z2ejRNWXFLaW1wMFpiS3U5ZXZYRDdhMnRqaDU4aVJVS2hVVUNnWDI3OStQVWFOR29XUEhqbUtIUjlTb2FiVmFvVDhmRVRWOXVxRmtKWk1PT3JwaGlvWWUwNG1KaVJHcU1BM1p2bjA3dG0vZlh1YitFU05HNEIvLytJZmVmZE9tVGNPUUlVT3FGTGRPVUZBUTl1M2JKeXdYRkJSQXFWUWFYRmQza3BxWm1XbndjWE56YzVpYW11cmRwMUtwOFBubm4wT2owZURERHovVWU4elIwUkdUSjAvR3ZuMzcwSzFiTjNoN2UrczlYbEJRZ0NkUG5nakxKU3M2ZEZVazgrZlB4NGdSSStydGU3ZGtnaVlnSUVEdlJEOGdJQURwNmVrSUR3K0hScVBCcEVtVHltei85ZGRmdzhQREEwdVhMb1cxdFRXa1Vpa3lNakt3YmRzMkFHVlB6ci85OXRzeSs5aTJiWnRlRmMzNjllc3JqRGs0T0xqY1JKanVwTGlodlEvRHc4TVJGeGRYSnBGUitybVhscGlZcVBjYTZvN1B6Smt6MGFKRkM2eGJ0MDV2L2ZmZWV3OHpac3pRTzY2M2I5OUdzMmJOOUVZNVZLVlNKem82R3J0Mzd6YjRtRnd1eDlkZmYxM3BQckt5c2dBVVh5eVh5V1JvMjdZdDNubm5IYlJxMVFxSmlZbHdjSEFvOHhrcjdjaVJJNGlMaThQMjdkdXI5TGs0ZGVvVXRtM2JoazZkT2lFeE1SSExsaTBUa2xRbHFWUXE3TjI3RjcvODhndW1UNTllNW5FL1B6K2NQMzhlaHc0ZGdwZVhGMkppWW5ELy9uM2hNWjFWcTFicGJlZnA2U204aDNuY3EzL2NPM1RvZ0xGangyTHIxcTNvM2JzM1IrZUFTUzZpV2lXWHkyRnRiWTJzckN4b05CcWtwcVpXK0lVc0pqYzNOMWhhV3VMSWtTTlFLQlJRcVZRNGR1d1l2TDI5TVhEZ3dIS3YrQkZWVjJGaElVNmRPb1dRa0JBOGVQQUFDb1VDRmhZVzZONjlPNlpObTRZMmJkcVUyVWIzbzJMZHVuVndkbmJHcmwyNzhNY2ZmK0RaczJkd2NIQ0FyNjh2SmsyYVZHWUlTazIzZTk0WTgvTHlzR1BIRGlRbkoyUHExS2w2VlFJRkJRVTRkT2dRenA4L2o1U1VGQmdiRzZORGh3N3c5L2ZIZ0FFREt0eXZnNE1EZnZycEo0U0hoNk9nb0FDdXJxNllPblVxZkh4OERHNmpzM0RoUXVGMlRhc3o2aU51SGExV2k1Q1FFSnc5ZXhiMzd0MURibTR1ek16TTBMNTllMHlmUGgzZHVuVVQxaTBzTEVSZ1lDQkNRa0tRa0pDQS9QeDhXRnRibzF1M2JoZy9mbnk1aWZxOHZEd2NPblFJSVNFaFNFbEpnVlFxaFp1Ykc5NTQ0NDBLVHdKS1BxK1NQL3FmNS9rcWxVb2NQSGdRRnk5ZVJHcHFLcVJTS1RwMTZvU3BVNmRDbzlFSXg2OHVLMnVvOWhRVkZRR0F3WXRhK2ZuNWtFZ2tWVHJSWExod29WNmJBOTBWL0JrelpwUjVMMzMrK2VkbHRyZTB0RVRMbGkzaDdPeU1vcUlpN05tekJ3OGZQc1N5WmN1RWRVNmVQSWxqeDQ1aDRzU0pHRHg0TUl5TWpPRHM3S3ozSFJjWUdHZ3dtVkZTZVpWUXMyZlB4cmh4NDRSbHJWYUxmLzNyWDdoOSt6WldyMTROZTN2N010dTg4Y1lidUhuekp0YXNXWU9WSzFlaWE5ZXV3bU4zNzk3Vit6NHIrVngwbnc4VEU1TjZ2N0F3ZWZKa0RCdzRVRmkrZVBFaTl1L2ZEd0E0ZlBnd0xDd3NzRzdkT3IwS3Zzek1UQ3hjdUZBdjRibCsvWG80T3p1WCtRNnY2TE5mM2tuMzIyKy9qY21USjlmbytaVFVFTjZIV3EwV1AvMzBFMTU2NlNVNE96dmpzODgrRTRaYkZoUVVWRmdSVkxvbkZGQThyRFU1T2JuTWNDN2RoZDdTMVhoUG56NHRVODJqUzBMcXhNYkdZc09HRFpnL2Z6NDhQRHpLalVkSEtwVmk1c3labGE2blkraTFCWUExYTlhZ1o4K2U1VzVYVkZTRS9mdjM0NldYWHRMcnhWdWVBd2NPNE1jZmY4UTc3N3lEOGVQSFkvdjI3VmkwYUJFbVQ1Nk1LVk9tQ0wrWC92ampEL3p3d3cvSXpNekVwNTkraWtHREJwWFpsMFFpd2YvOTMvOEoxVkg3OXUyRHBhVWwxcTFiQjZsVWlvS0NBbno0NFlkNDc3MzM5Q3JNbWpWckJvREhIYWo1Y1o4OGVUS09IVHVHbzBlUGN0Z2ltT1FpcW5WT1RrNTYyZmlHbXVRQ2lzZXRUNTA2RmIvOTlwdHdwVFFpSWdLSmlZa1lQWG8wYkcxdFJZNlFtb0pWcTFZSnd6SXNMQ3hnYTJ1TDlQUjBCQWNISXl3c0RQLzYxNy9LL1NIMjlPbFRmUFhWVjBoUFQ0ZXRyUzJNalkyUm5KeU1QWHYySUNvcUNxdFhyelpZSVZIZDdaNG54dmo0ZU96Y3VSTW1KaWF3c0xEUWV5dzlQUjJMRnk5R1ltSWlKQklKN096c29GUXFFUmtaaWNqSVNFeVpNcVhjSVRvcEtTbFl1M1l0bEVvbHJLeXNvRkFvRUJzYmkxV3JWbUg1OHVYbzI3ZXZzSzZ1aWxRM3pNWE96cTdTSGpRVnFhKzRnZUxrMCtlZmZ5NjgvaVltSnJDMXRVVnViaTRpSXlOeDQ4WU5JY21WbHBhR1pjdVdJU0VoQVVEeGhRVXJLeXRrWkdUZzNMbHpDQTRPeG52dnZWZW1mMDFhV2hvKy9mUlRvZUd4WEM2SG1aa1pvcUtpRUJVVkJYOS8veHEvVnRWOXZxbXBxVmkwYUJGU1UxUDFZcmx4NHdZaUl5TXhkdXpZR3NkQzRzalB6NGVSa1pIQno1eENvWUJXcTBWNmVucVozakdsT1RnNDZQMW0wQTFSYTkrK2ZabmZFb1lTYXJvcW1JaUlDR3pkdWhWUG5qekJsQ2xUb05Gb0VCMGREU2NuSjdpN3U2TjE2OWI0NG9zdjhOTlBQK0gxMTEvSGlCRWo5SVlRNmh3NGNLRE1mZnYzNzhlQkF3Y01QbGE2YWttWDREcDkralRtenAxYjdnbWFWQ3JGa2lWTDhNOS8vaE9MRnkvRysrKy9qNWRlZWdrQTRPWGxoWUNBQUNRa0pHRHUzTG1WVm5QVUZ3Y0hCN2k1dVFuTE1URXhBSXIvOWdRR0JtTFNwRW5DVUNzZDNUR3J6d3IvdUxnNEJBY0hseG51ZGZQbVRiaTZ1cGI1bXdVMGpQZmhtVE5ua0pTVWhKVXJWK0xxMWFzSURRMFZFcXVscXdHcjR2ejU4N0MydGk1VFhhWWJabGE2ZDFwR1JrYVpaRWZwNTU2ZW5nNmd1Qjl2VmQrVFZibHdvYXRJV3JWcUZYcjE2bFdsL1paMDVjb1ZaR2RuWStUSWtaV3VtNUNRZ1AzNzkyUGV2SG5DWjI3T25Ebnc4dkxDZDk5OWg1TW5UMkw0OE9HSWlJakFnd2NQTUh6NGNNeVlNUVBXMXRibDdsUDN1dDIvZngrWEwxL0cyMisvamJadDJ3TDRzeExVenM3TzRHdkc0MTd6NDI1cGFRa2ZIeCtjT25XS1NTNHd5VVZVNjV5Y25IRHIxaTBBcUpXWmpPcWFYQzdIcEVtVGNQNzhlYUVKWTFwYUd2YnUzWXVoUTRmQzA5TlQ1QWlwc1ZPcFZKZ3dZUUpHang0dE5PaE5URXpFb2tXTGtKR1JnWDM3OW1IZXZIa0d0LzMrKysvaDR1S0NMNzc0QWkxYnRvUmFyY2F4WThld2ZmdDJSRVpHNHVqUm8zanR0ZGVlZTd2bmlmSGd3WVB3OC9QRHpKa3pJWlBKa0pPVEE2QzRyOExxMWF1Um1KaUluajE3NHFPUFBvS0Rnd08wV2kzT25qMkxUWnMyWWQrK2ZmRDI5dGFyVk5MNTRZY2ZNR0RBQU15ZVBSdG1abVpJVGs3RzRzV0w4Zmp4WSt6YXRVc3ZlYkp6NTA0QWYxN2gvK1NUVHd3T05haUsrb3diQUw3NDRndUVoNGRETHBmamIzLzdHNFlNR1FKalkyTm9OQnJjdUhGRDZHZWpVcW53MldlZklTRWhBWTZPanBnM2I1N3c3K2ZrNUdEWHJsMElDQWpBbGkxYjBMWnRXNkVhUlBkOGtwT1QwYXBWSzh5Yk4wOTRiZExUMDdGMTY5WnF6NnBXMCtlclVxbXdldlZxcEthbW9uWHIxcGczYjU3d0hadVdsb1l0VzdiZzhPSEROWTZGeEtGVUttRmtaR1R3QkVsMzBTcytQcjdTSkZkcHVsbFNEVldTR25MMzdsM3MzcjBiRVJFUjhQTHl3ckpseStEczdJd2ZmL3dSKy9mdlI5KytmYkZreVJJc1dyUUk4Zkh4MkwxN056WnQyb1Q5Ky9kajl1elo2TmV2bjk3K0RBMTUwU1h5S2hzT28xUXFzV0hEQnZ6eHh4OTQ1NTEzOE9xcnIxYTRmdlBtemJGdTNUcXNYTGtTR3pkdXhPWExsekZ6NWt6aCt6Z3NMQXdBOFBEaFE5aloyY0hjM0Z6WTl1blRweFUyeVpaS3BRYWJ3OWVGd01CQW1KaVlHRXhXNi9xelZUUjB0U1JERlZ1Vm5TeWZPWE1HTjI3Y3dNY2Zmd3lnK0dMcmdRTUhNSExrU09FMVVLbFVXTFpzR1FZTUdJQUZDeFpVR29jWTc4UEl5RWprNStmanIzLzlLMVFxRlh4OWZZVXEzYSsvL3JyQzQ1bVZsWVZmZnZsRldOWnF0VGg5K2pRbVRweFlKaEd0KzN5V1R0bzhmZnEwMHMrckxtR2pxMEtxTGJyUFZubERoaXNURmhZR2EydHJ1THU3VjdxdXE2c3JkdTNhQlRNek0rRyt2THc4U0NRU2RPblNCY0hCd1RoNDhDQzBXaTFhdFdxRkZpMWFJQ1ltQnUzYXRZT2RuWjFRUWZucnI3L3FWWDhHQkFTZ1E0Y08rT3FycjlDaFE0Y3F4ODdqWHZQakRnQzllL2ZHK2ZQbjhlalJveXAvWHBzcUpybUlhcG1UazVOd095VWxCV3ExdXNFUC9UTTJOc2J3NGNQaDZ1cUtNMmZPSUQ4L0h5cVZDbWZQbnNXREJ3OHdZc1FJdlQrQVJOV3hjT0hDTWlYaHpzN09HRDkrUEw3Ly9udGN2MzY5M0cxTlRVMnhZc1VLb1ErQlZDckYyTEZqa1pTVWhHUEhqdUhZc1dNR2sxelYzZTU1WWpRM044ZWNPWE9FSDN1V2xwWUFpdnVMM0x0M0Q4N096bGkrZkxud0kwdlhKRFFtSmdaSGp4N0Y4ZVBIRFNhTFdyZHVqUTgvL0ZEWXI2T2pJLzc2MTc5aXc0WU5pSXVMUTNaMnRzR0d4OCtyUHVNT0RRM0ZIMy84QWFsVWlsV3JWdW1WL2hzWkdlbFZmcHc5ZXhaeGNYRXdNelBEMnJWcjlZWTlXVnBhNG9NUFBrQjZlanBDUTBPeGQrOWVyRm16QmtCeEw1cVltQmlZbXBwaTllclZlaitTVzdSb2dVV0xGdUdUVHo3Qm5UdDNhdlI2VmVmNUJnY0hJeTR1RHFhbXBsaXpabzFlZGFDOXZUMFdMMTZNanovK1dLZ0tvY1loT3pzYktwVUtpeFl0d2hkZmZLSDN1ZFQxa0xwMTZ4YjY5T2xUcmYyR2hvWUNLSjZWY09MRWlaV3VIeFVWaGFTa0pDeGN1QkJEaGd5QlZxdkZ0bTNiY1BUb1VVeWJOZzFIamh6Qm9rV0xoT0ZveTVZdHcrM2J0L0g5OTkvWCtnbmJpUk1uRUI0ZWpqbHo1c0RIeDZmTTdHamxXYmx5SmZidTNZdERodzZoUzVjdXd2UFc5WlA2NXB0djRPTGlnalZyMWdneGYvLzk5L2orKysvTDNhZWxwYVZlcnlkZE0vblN5cXRRcTQ2cFU2ZGkwS0JCMkw5L1AzcjA2S0UzcTUwdXlWV2RTaTdkaVgxeWNuS1p2bGVHNU9YbDRmZmZmOGU3Nzc0TGEydHJkT25TQlFCdy9mcDE0YnZ2enAwN3lNL1BSKy9ldmFzVWd4anZ3eGt6WnVEMTExL0h6WnMzOGQxMzMrSHR0OThXOW05bVpsYmhzRFZUVTFPOVN1TkxseTRoS1NrSk8zYnN3STRkTzRUN0F3SUNoR1JINmIrbEdSa1psU1lKZE1tSTk5OS92OEwxU3ZZc0t5d3NMTGVmblk0dWVWVFRadVl4TVRGVjdxK3JWQ3J4Nk5FakpDUWtJRFkyRnZmdTNVTk1UQXhrTWhsNjlPaUIvL3UvLzRPUGp3L3UzYnVIOCtmUEl5Z29DRC8vL0RPQTRvUzNnNE9ETUt2ZnRtM2JFQllXSm53V0srcGxWYm9uRjFEOE92RzQxL3k0QXhDcVMyTmpZNW5rRWpzQW9xYkd5c29LRmhZV3lNM05SVkZSRVZKU1Vock5GMDNIamgzUnFsVXJuRGh4QW84ZVBRSlFYRzZjbXBxS1VhTkdOWWdoQXRUNEdFckVhTFZhb1V5OG9tbmIvZno4RERiYWZQbmxsM0hzMkRHa3BLVGc2ZE9uWlliV1ZuZTc1NG54TDMvNWk4RitNT2ZPblFNQWpCMDcxdUF3cHA0OWUrTG8wYU80ZmZ1MndmMisvUExMWmZaYnNvZkY0OGVQNnlUSlZaOXhuejU5R2tCeDQrUEtlbHVjUDM4ZVFQRVBSME45ZlFEQTM5OGZvYUdoaUl5TVJFRkJBVXhOVFlYdGZIMTlEVjRGbGtxbEdETm1USTJUWE5WNXZoY3VYQUJRL0o0eE5QeFZKcFBoMVZkZnJWS1RXbW80MHRQVDRlenNqTUxDUWl4ZHVoVHIxcTBUS28xaVltSmdZV0dCYTlldTZaMndWU1lsSlFYbno1OUhseTVkOE5OUFArSHAwNmVZTld0V2hiMm5YbnZ0Tll3Yk53NHltUXhaV1ZuWXNHRURvcU9qc1dUSkV2ajQrR0RRb0VINDdMUFBNSGZ1WE15YU5RdkRodzlIbHk1ZHNISGp4dWQ5Q2NvWVAzNDhldlhxaGZ2Mzc1YzdNNW9oMzN6ekRkNTk5MTI5cXRxNHVEaWtwYVVCQUQ3KytHTjg4ODAzV0xObURWYXNXQUVBUWpKRjUvZmZmOGVYWDM1cHNPcXBkSDhkblRsejVtRFVxRkZsTHBxY09IRUNnWUdCWmRiUHpNelVxeDdUbmNCS0pCSTRPenNqSmlZR3g0OGZ4OGFORzRYZmdMb0pDcXFUNU5MTkZsblJpYTlXcXdWUWZHR2dUNTgrMkxwMUsvNzQ0dytNSERrU2RuWjJhTm15Slc3ZHVpVWtIU0lpSW1Ca1pGU2xKSmRZNzBOYlcxdFlXbHJpczg4K3cvang0MkZ2YnkvMHZzdk96c2JjdVhNcmpUMGdJQUFxbFVwb0NMNXk1VXEwYk5rU2p4OC9GdnFENlpJZGhpWUlpSW1Kd2YvKzl6OHNYcnhZci8rYXp0T25UeUdSU0xCbHk1WnlaMC85NktPUDlLb09iOTI2aGNXTEYxY2F0NldsSlRJeU1pcDlqb1k4ZWZKRXI2OWRSZmJzMllQRGh3K2pXYk5tYU4rK1BieTh2REIxNmxSNGVYbnAvWWJ5OHZMU3E0Q09qWTFGWEZ3Y2twT1RJWlZLNGUzdERZbEVncmk0T0dHYmtwKzFPM2Z1WU9QR2pkaTRjYU53WVhEV3JGbDY3MEc1WE03ai9oekhIWUR3MjBnM3BQSkZ4aVFYVVIxd2NYRVJoaXdtSmlZMm1pUVhVRHhrWU1LRUNiaDY5U291WDc0TXJWWUxoVUtCZ3djUG9rK2ZQdkR4OFdud2xXblU4Tnk4ZVJPaG9hRklTRWhBU2tvS1VsTlRoUi84dXY4YlVyTDViVWt1TGk3Q2JWM2ZyZWZkcnFZeDZucE5sQlliR3dzQStQbm5uM0h3NE1FeWordG1YZFA5MkNxdDVHeXRPaVZMNncwMVdhME45Um0zTHJGVWVrWTFRM1EvbmcxVmorbm9ybUtxMVdva0p5ZWpYYnQyd3ZPcGFQaG1lVW16cXFqTzg5WE5NbFZSTEE0T0RqV09oY1FSSHgrUFRwMDZZY0tFQ2ZqNDQ0K3hjdVZLckZxMUNtcTFHbEZSVVhqOTlkZXhlL2R1cEthbVZxa1JkSDUrUHRhdlh3OVRVMU1zV2JJRXQyN2R3cnAxNjVDYm00djU4K2VYZTJJbGxVcWgxV3B4NXN3WjdOaXhBM0s1SEY5KytTWGF0MjhQb0hobzBxWk5tL0R0dDkvaTY2Ky94bSsvL1liWFgzOGRBd1lNTUxoUFEwTUFkY21XaW9ZSDZyaTZ1c0xGeFVWb1VLMVdxekZ4NGtUTW5qMGJvMGVQMWxzM0pTVUZjK2ZPRlU2c1N5YWsvL2UvLzJIdzRNRTRkdXdZbkp5Y3NIanhZcXhZc1FLUmtaRUFxcGMwcXVoaW5ZV0ZSWm5IWjgyYWhWbXpacFZadDd4cU1LQTQyYlJ3NFVKODlORkgrT3l6ei9ETk45OUFMcGRYT0VIQjg5QjlKNXVhbXFKVnExWndkbllXa2x3QTRPN3VqdWpvYUdIOXNMQXdkT3ZXVFdnT1hoNngzNGVIRGgxQ1FVR0IwRXcvUHo4ZndKL0R4QUlDQXVEbjV5YzBOOWZkenM3T0ZtYlpDd2tKRVNwdmRNM3dTL0x4OFNrMzhabWJtNHNGQ3hhVVcrWDQ4T0ZEdEdqUm9renZOUjJ0Vm91Q2dnSzlvYjA5ZXZUQXI3LytLaXlQR3pjT2I3Lzl0dDVrRGJwWWRUMDJxeXN2TDYvS295K21UNStPMGFOSFE2UFI0RzkvK3h0dTM3NWRyV3JHaW9iUGxueXRkUmZPWFYxZGhkZlQxdGJXNE9lUng3MW14eDM0OHpXcXE5K0hqUW1UWEVSMXdOWFZWVWh5UFh6NEVQMzc5eGM1b3VxUlNDVG8yN2N2WEZ4Y0VCZ1lLUHlvdlhyMUt1TGo0ekZzMkxCNjYyOUJqVnRCUVFIV3JGa2o5Rk9SeStWd2RIVEVnQUVESUpGSXlwM1NYS2U4azRHU1A0UjFRMEJxdXQzenhsanlhbDFKdWw1U2xWMlYwNTM0bEdZb21Wd3lmdDNWKzlwV24zR1gxL3pWa0dmUG5nRkFoU2RtSlkrRjdvZXhya2RhWFZTOUFUVjd2aFUxN2FYR1JhdlZJakl5RWxPblRvV3JxeXNXTGx5STVjdVg0NnV2dmtMdjNyMmgwV2pnNysrUGMrZk80Y1NKRTVWV2MyVmxaV0hWcWxXSWlZbkIwcVZMWVcxdGpZRURCK0tUVHo3Qit2WHJvVktwOE1rbm54amM5dHExYTlpMWF4ZnUzcjJMbDE1NkNYUG16Q256L1dSaFlZSEZpeGNqSkNRRTMzLy9QVDcvL0hQWTJ0cGl5SkFoR0RKa2lGNUZwZTZFMFpDS0hpdEpJcEVJRmFISnljblFhclZ3ZEhRc1V5V3ErNXlVdnYvKy9mc0lEZzdHNXMyYmNlellNUUNBcDZjbmR1L2VMWHhYR1dxZWJzaUZDeGZ3NVpkZll0dTJiVlZLTmdMRlZUR3paczNDZ2dVTE1IandZT0grRHo3NFFHODRWa0JBQURadjNpd3NXMWhZWU9IQ2hmajQ0NCt4Y2VOR0xGbXlwRWFWWEZXaCs0N1R2UTY5ZS9kR1lHQWdpb3FLWUd4c2pMWnQyK0xDaFF2SXljbUJXcTNHL2Z2M0RTYnVTaEw3ZldoaVlvSTllL2JBeThzTGUvZnVSV1ptSm5yMjdBbUpSRkxsNHcwQWZmcjBRVkZSVWJuVmluSzV2TnorY3JycVFVTlY0VnF0RmxGUlVaTFJJZTBBQUNBQVNVUkJWQlZXSU9mbDVVR3IxZXI5elNyNWVkQ1JTcVZsN212VHBvMXdVYVM2WkRKWnVYK2ZTek16TTBPYk5tMkVwSFhwQzF0SlNVbjQ4TU1QeTcyL3F1TGk0aUNYeTh0TkhDMWF0QWhqeDQ2RnZiMDlqM3NOanp0UThVeS9MeG9tdVlqcVFNa3JCcW1wcWNLd21jYW1WYXRXbURadEdvS0Nnb1NyZ09ucDZkaS9meis2ZHUyS1FZTUdzVmNYVmVqSEgzOUVXRmdZV3JkdWpRVUxGc0REdzBNWTVoQVpHVmxwQXFrOEphdUlkRDJ3YXJwZFhjWFlyRmt6S0JTS0dzK1VJNWI2ak52WTJCZ3FsYXBLalZaMWNWVzBic25IZENkVk1wa01LcFdxd2l1YnVrcUl1cVpMZmpXRVdLaDJSRWRISXljblIrZ2YxN3QzYjh5WU1RUEd4c1k0ZVBBZyt2ZnZEN2xjanVIRGgrUEFnUU9ZT0hGaXVZbmE4UEJ3SEQ5K0hNK2VQY1BISDM4TUh4OGY0YkVoUTRiZzJiTm4yTHg1czhIS3c1MDdkK0xnd1lQQ01LWFRwMDhMdzRFck1tREFBRHg3OWd4SGpoeUJoNGNIUER3OFlHdHJpMDZkT2hrOFFkUlZNQm1xNEpnL2YzNkZzekxyS2pjTk5hTFdKYVZMLzZaNC9QZ3grdlhyVjZZNjE5emNYTmhmVlJOV0dvMEdSVVZGMEdnMFZWb2ZLRDZwcmU0Mk91N3U3cGc1Y3lhYU5Xc0dyVllyZkxhck0vTnRUazRPTWpNemhVU1dJYnFaV2x1MmJBbWd1RkwwOE9IRHVIWHJGbnIwNkNHOGRyR3hzWGo4K0RHMFdpMEdEQmhRN3Y0YXd2dXdlZlBta012bHlNbkp3YU5IajJCall3T2xVZ2tIQndmaGUxU1g1RlFxbGNMRkJxVlNxZGUzU1M2WDQ2V1hYakw0WHM3THk2dXdUNUx1UXBpaHhFeFVWQlRTMHRMS25XVVkrUFBDVEhXU016cHVibTRJQ2dxQ1FxR29kSktIMG14c2JDcnQvMVNlMHA4LzNibExlZmRYUlhwNk9vNGVQVnBtMHBtUzd0NjlpN1MwTkJnYkcvTzQxL0M0QTMrMjFxaktoY09tamtrdW9qcGdabVlHZTN0N3BLV2xRYXZWNHRHalI5V2FYYVFoTVRFeHdjaVJJOUd1WFRzRUJ3Y0xmMXh1M2JxRnVMZzREQm8wQ0YyNmRLbXdQd085dUhROWlONTg4MDEwN3R4Wjc3R0srbHpwbE5kWFFKZDBOVFUxTlRoY3JEcmJQVytNNVhGMGRFUk1UQXdTRWhJYVZaS3JQdU51MDZZTlltSmljUHYyYllPOUwwcHljWEZCZEhRMG9xT2p5MTFYTnpUUjFOUlVtQVNrWmN1V1NFaEl3TDE3OS9STzFrcXFyMGJ2TFZ1MlJHSmlZb09JaFdySHlaTW40ZXJxcW5keGErTEVpVGg2OUNnZVBud296SEkzYXRRbzdOdTNEei8rK0NNKytPQURnL3R5Y0hBUUtsd005ZFR4OC9PRFFxSEF3SUVEeTB5RzRlL3ZEMjl2Yi9UczJSTitmbjZZTm0yYVhwOHFRK2JNbVFOdmIyLzQrZmtoSnlkSFNQenJxbW1xcTdMZVhzSEJ3V2pmdnIzQlJKanVCTFYweFUvZnZuMkZZVzZsUlVaR3d0cmF1dHF6VnRhbmtyTXNGaFFVd05qWVdPLzNVbVVWY2VWVlM1VjAvLzU5U0NRU1lUaStwNmNuakl5TWNPM2FOZlRvMFFOdWJtNTQ4ODAzMGFaTkd4dytmQmp1N3U0VkRvdHVLTy9Edlh2MzZxMjNiOTgrdmZZQXVuNUs3N3p6am5CZnlkdVZ1WHo1TXI3ODhzdHlILy84ODg4QkdFNTI3TjI3RjgyYk42OHdXYWhMVEZiblFweU9wNmNudEZvdHdzTENNSFRvVU9IK2dJQUFEQnc0c01MSzVMWnQyd296WWxaWGVjM2lLMm9pWDVHb3FDaDg5ZFZYVUtsVWVQUE5ONFg3VFV4TWhHRjU5KzdkUTE1ZUh0cTJiWXR1M2JyeHVOZnd1QU4vdG5Vb3I0M0dpNFJKTHFJNjR1cnFLcFM4UG56NHNORW11WFRjM2QzaDZ1cUtTNWN1NGNhTkd3Q0tmNVNlUG4wYU4yL2V4TEJodzU2cnJ3MDFUYnJoV1lZcS9zNmNPVlBwOWlkUG5vU3ZyNi9lU1lGV3E4V1JJMGNBQVAzNjlUUFlGNlE2MnoxdmpPWHAzYnMzWW1KaUVCZ1lpRmRlZWNYZzFYdXRWZ3VOUmxOcmZlNk1qSXlnMFdpRXFvaWFxTSs0Ky9mdmo1aVlHSnc2ZFFyanhvMnI4RHRrd0lBQmlJNk94cWxUcHpCKy9IaURKOHBIang0VjFwWEppbi9pOU9qUkF3a0pDVGg1OGlRbVRKaFE1dXBvVGs2T01BeXFydlhzMlJPSmlZa05JaFo2ZnFtcHFRZ0tDc0xzMmJQMTdvK0xpOE1QUC95QWwxOStXWmpsek5MU0V1UEhqOGZldlh2UnMyZFBnNGxhWjJkbmZQZmRkeFZlTkRMVUtCa283aXRYOHZOalkyTlRyY2xpYW5KQ1ZoMDNidHhBV0ZnWTNudnZQWU9QUDN2MkRES1pyTXozalV3bU0xaXBwZEZvRUJRVVZPMFpLOFdVbDVkWHBnSkcxeFRiVUxKcnlKQWhtRFZyRnV6czdDcmNiMWhZR0RwMDZDQjhuNWlibStPRER6NFFFbFIyZG5aNDQ0MDNrSk9UZ3hzM2JsUTZFVUJEZVI4V0ZoWWlKU1VGU1VsSmVQVG9FYzZjT1lOUm8wWUpqMWVsTjFORmZIMTk5UklKcGQyOGVSTkEyZDhHSjArZVJHUmtKTjU2NjYwS1J6UG9McEpWTmp3OVB6OGZzYkd4ZVBUb0VSNDllZ1JiVzF2NCtmbkIzdDRlcDA2ZEVtTE16TXpFNXMyYllXcHFpdUhEaDVlN1B5OHZMMXk5ZWhVWkdSbVZ2bmRLMC8wTjFYbjA2QkhtenAxYjd2Mmw2UzdTRkJRVVlOKytmZmpsbDE5Z2JXMk5WYXRXNlgyT1gzcnBKZXphdFF1N2R1MFNZdGJOQk1yalhyUGpEaFIvejFwWVdKUjdZZUJGd2lRWFVSMXhkbllXZXZ3OGZQaFE1R2hxaDZtcEtYeDlmZEcxYTFlY1BYdFdtQkk4SlNVRmUvZnVSWThlUGRDL2YvOXFsZUpUMCtibzZJakV4RVRzMzc4Zm5UdDNocVdsSmZMeTh2RFRUejhKZmVzcWN2UG1UWHo3N2JlWU9YTW01SEk1RkFvRmR1ellnVnUzYmtFcWxRcU5TWjludStlTnNUeGp4b3pCa1NOSGtKU1VoR1hMbG1IdTNMbENvOUxDd2tKRVJFUmczNzU5V0xKa1NhMVZJdGpiMitQeDQ4ZTRjdVVLK3ZidFc2T1M5L3FNKzlWWFgwVmdZQ0RTMHRMd3ozLytFKysvLzc0d1M1TktwY0xseTVkUlVGQ0FFU05Hd00vUEQ4ZVBIMGRxYWlvV0xWcUVqejc2U0tpOHk4bkp3WC8vKzE5Y3VYSUZabVptbUQ1OWVwbC9Jek16RTB1V0xNRzhlZk9FNTNQLy9uMXMzTGl4eXYxTG5wZS92ejlPbkRpQnpNeE1MRjI2RlBQbnp4ZE9BR05qWS9ITk45L1VXeXowL0hidTNBa3JLeXU4L1BMTHduMHBLU2xZdm53NTdPM3R5eVMvSmsrZWpKQ1FFR3pZc0FHbXBxWUdaN2VyYWxXMFJxTnBOQlhVRHg0OHdQcjE2K0htNXFaM3NscFNmSHg4dFM2VUJRUUVJQzB0VFdpdVh0ODJiOTZzMTRPckt0TFMwc29NVmRVMXhYWjFkWVd4c2JIZTUzL2h3b1dWN2pNNU9SblhybDByazdneTlEb0hCd2REbzlGVXFVcFA3UGZodDk5K2k1TW5UOExZMkJpdXJxNHdOemRIY25KeWhSVTBsU21kQUpGSUpCVmVxTkVOQXkxNXpHN2V2SWt0VzdhZ1hidDJtREJoUW9YL25xNXl2R1RWM0pVclYvRHc0VU1oaVFQb1QySmdhbW9xelBBNWF0UW83TjY5R3hFUkVmRDI5a1o4ZkR5QThpZlcwUms2ZENqKzg1Ly9JQ2dvQ0JNblRxeHczZEpLdng2Nmk0SGwzVi9TbVRObmNPalFJY2psY3V6WXNRTlRwa3lCV3EzR3BFbVR5Z3pkZS8vOTkvSDY2NjhqTHk4UHpabzFFejc3UE80MVArNHFsUW9oSVNFWVBIZ3dKd2dEazF4RWRjYkp5UWxTcVJScXRScVptWmw0OXV4WnBUUFpOQllPRGc2WU1tVUtvcUtpY1BIaVJSUVVGRUNyMWVMYXRXdTRkKzhlaGd3WkFuZDM5MGJ6QTV6cXpxUkprL0QxMTE4ak9qb2EwNmRQaDYydExUSXpNeUdUeWZEMjIyK1hPN3VOem9RSkUzRG8wQ0djUFh0VzZET2hhOTQ3Wjg2Y2NxOVdWV2U3NTQyeFBMYTJ0bGk0Y0NGV3IxNk55TWhJekowN0Y1YVdsakExTlJYaWtVcWxRc1ZSYlJnOGVERCs5Ny8vNGNTSkU3aHk1UXFVU3FYZWpENE5MVzY1WEk3bHk1ZGorZkxsU0UxTnhkS2xTMkZtWm9ibXpac2pPenNiaFlXRm1EWnRHb0RpcTZyTGx5L0gwcVZMaFdGZ0ZoWVdNRFUxeGRPblQ2SFJhR0J1Ym83Rml4ZnJEV0YxZEhURUJ4OThnSTBiTitMdTNidVlPM2N1Ykd4c29OVnFrWldWQlRzN084eWFOYXZTb1ZhMXdkSFJFUjk5OUJHKyt1b3IzTGx6QjNQbXpJR05qUTAwR2cyeXM3T0Z4TWpYWDM5ZDU3SFE4emx4NGdRdVhyeUlCUXNXQ0JkMjd0MjdoNVVyVjBLcjFXTEZpaFZscnZhYm1KaGc2ZEtsK1Bqamo3Rml4UXJNbXpjUEkwYU1xTksvZCtmT0hkeTZkUXR5dVJ6UG5qM0Rnd2NQS3B5VnRDWkptTnFtMVdweCt2UnBiTisrSGRiVzFsaXlaQW1rVWlreU16Tng3OTQ5V0ZsWndkVFVGTW5KeVRoNjlHaTVDYkRTN3QrL2p4OSsrQUY5K3ZRUnFqK3FZK2JNbVFidlAzRGdRSlZubGlzOURPLzgrZk42c3kwR0JRWGg2dFdyNk4rL1A1eWNuSkNSa1lHalI0L0MwOU5UV0dmUG5qM0M4S090VzdjQ0tIL1d5cHljSEVpbFV1R2lxWm1aR2JSYUxiWnUzUW96TXpPOC9QTEwrUERERDRVaDJ4VXBPV3dNQURadDJpVE1URnVaK25vZnZ2YmFheGc3ZGl5Y25aMWhaR1NFRlN0V29GZXZYbkIwZEJRdXNCcWkwV2lRbFpWbE1BbWpxNXA3L1BneGxpMWJWdWJ4dUxnNFhMMTZWUmp1K2V1dnY4TFYxVldvdmdzTkRjWGF0V3NobDh1eGRPbFN2YitCdi8zMkc5TFMwbUJqWXdOemMzT2twYVhoMEtGRDZOeTVzMTVGejYrLy9pb01zM1YyZHNhWU1XUFFwazBidEduVEJzN096ckMzdHhkK080OGJOdzRCQVFGWXUzWXQ1czJiaC9Qbno2TlpzMmJsenVxblkyZG5oMkhEaHVISWtTUHc5L2V2MW9Ybm1nNVgxRjFZbkR4NU12cjA2WU1sUzVZZ05UVVZZOGFNUVZaV0ZoUUtCYVJTS1l5TWpDQ1JTS0JXcTZGV3F5R1JTS0JVS25ILy9uMGgwY1BqWHJQamZ1clVLZVRtNW1MOCtQRVZydmVpWUpLTHFJN0laREk0T1RrSlAwZ1NFaElNOWpab3JDUVNDYnk4dk5DeFkwZUVoSVRnOXUzYkFJb2JRZ1lHQmlJc0xBejkrL2RueWV3TGJzU0lFVUlENW9TRUJPVG01cUpuejU2WU1XT0dNRXl3SXIxNzk0YTN0emQyNzk2Tm1KZ1ltSnFhb252MzdwZzBhUks4dkx4cVpidm5qYkVpdlhyMXdyLy8vVzhjT0hBQTE2NWR3OU9uVDFGUVVBQkhSMGQ0ZVhsaHpKZ3h0VHJUM3ZUcDA2RlFLSERod2dVb2xjb2FmLzdxTSs3MjdkdGp5NVl0T0h6NE1LNWN1WUtVbEJSa1ptYkN3Y0VCM3Q3ZWVra0FWMWRYYk4yNkZZY1BIOGJseTVlUmtwSWl4Tlc3ZDI5TW1EREI0UENNRVNOR3dNbkpDUWNPSE1EdDI3ZVJuWjBOT3pzN3ZQTEtLNWc2ZFdxOVZ0djYrdnJDMGRFUnYvenlpeEJMaXhZdE1IYnNXRXlaTWtVNFNTMXZGaXBxR0t5dHJkRy9mMzhNR3paTXVPL1lzV013TmpiR3lwVXJ5NTJCMk1uSkNldlhyOGVXTFZ1cU5kUXVPenNiTzNmdUZKWmRYRnd3WnN5WWN0ZXZhaStrdWxKUVVJQUZDeGJnL3YzN0dEaHdJUDcrOTc4TFE5R0tpb3F3ZHUxYW9SRzdzYkV4Qmc0Y0tDUzBLNk5RS0dCcGFZbS8vLzN2MVlxcFM1Y3UrT2MvLzFtdGJiS3pzL0hkZDkrVnViLzBNTHpTalo3dDdlMXg3dHc1bkR0M1RyaXZVNmRPZWhWWDFXa092WFhyVm1FU2xKNDllNkpGaXhiUWFyV1F5K1Y0KysyM1lXbHBpU1ZMbGxRNHFVVjVkQTNycTZLKzNvY2xYOXZjM0Z3OGVQQUFLMWFzS0xQZWdnVUxoR1R5Z2dVTE1IWHFWQUFvVXlYWnExY3Z0RzNiRmkxYXRJQ1ZsVldaUkI5UW5EamN2WHUzTU1tQWJqSWFvTGhDYy9YcTFiQ3hzY0dhTld2S0RLSFZOYzNYWFV5VFNDVHc4UEFRdHRmNXh6LytnV2JObWxWcGVMQ1ptUm1XTEZtQ0pVdVdZTTJhTlFDQWdRTUhWcWxLNTYyMzNzS1ZLMWV3Zi85K3Zjcm15cFNlUmJFOHBXZFh6TXZMZzdlM045NTY2eTFJSkJKOCsrMjMrUG5ubjdGcDA2WXEvNDZhUG4yNmNQd0FIdmZxSEhkZE5mdHJyNzFXN3QrZUY0MmtzTEN3YnVZZ0p5SmN2WG9WRnk5ZUJGRDg0MmIwNk5FaVIxUjNrcEtTY1BiczJUS051bHUyYkluKy9mdXpDU0pWaSs2cTRicDE2eXBNWnRYV2RrUU54Y21USjdGcDB5YTBhdFVLUC96d2c5amhVQVUwR28xZTVZQnVwdERxOXJjcUxDekVvMGVQNE9Ua1ZPR3NaUnFOUmpnUnE2aVNNaVltQmc0T0RwVTJLYTdxZWlYZHVYTUhkKzdjd2JoeDR5cGROenc4SEdabVp1VldXMmswR3FqVmFzaGtzaXBWZm1kbVpzTEt5Z3BHUmtZb0xDd3N0MEtsc0xBUUNvV2l6bVlZZS96NE1Td3RMU3VkWFZvM3EydFJVUkZNVFUyck5CdTFVcW5FbFN0WDlKS25BSVNaWlkyTmpmVXVNQlFWRmNIWTJMaG1UNlNVaHZ3K3pNdkxFMTQvbFVxRmxKUVVnNzIrMHRMU1lHSmlVcTMzZEdsYWJmR3BjZW4zNU5XclY5R3BVNmNLUDk4cWxRcUZoWVVHKzh2VlZIcDZPZ0lDQWxCUVVJQkpreVpWK1FMVDFhdFhzWHIxYXF4WnN3YmR1bldyY04yaW9pSWtKaVpXK2NLWW9mWExtMGxlcFZKQnBWSkJyVlpEbzlGQXE5WEN5TWhJcU9yU1ZYaEpwZEl5cnptUGUrWEhYYXZWNHJQUFBrTnViaTdXcjE5ZnE2TURHak1tdVlqcTBKTW5UNFJaUXN6TnpjdjA1MmhxTkJvTm9xS2lFQm9hS3N6Q3FPUG82QWdmSHg5aDloK2lpakRKUlMrcTlldlhJemc0R0lNSEQ4YW5uMzRxZGpoRVJFUkVqUXBUZlVSMXlON2VIbVptWnNqTHk0TlNxVVI2ZW5xRG51cjZlUmtaR2FGNzkrN28yclVySWlNakVSWVdCcVZTQ2FDNE9lcWhRNGZRcGswYm9VY0ZFZFdQZDk5OXQwcnJsUnlHUXJWUDE2UzV2S3FWbUpnWW9mcTNLczJoaVlpSWlFZ2ZrMXhFZFVnaWthQk5temJDbExvUEh6NXMwa2t1SFpsTUJtOXZiM2g2ZXVMNjllc0lEdzlIZm40K2dPSnBodzhjT0FCWFYxZjQrUGpvTllnbW9ycVJrcElpZGdpRTRxbkZseTVkaXRkZWV3MCtQajdDOEFlbFVva0xGeTVneDQ0ZFVLbFU2Tnk1TS9yMzd5OXl0RVJFUkVTTkQ1TmNSSFhNMWRWVlNISWxKQ1JVT0F0TlUyTnNiSXcrZmZyQXk4c0wxNjVkUTBSRWhOQm9OaUVoQVFrSkNYQnlja0wzN3QzUnNXTkhnN09pRU5IekN3Z0lFRHNFK3Y4U0VoTHd6VGZmQUFDc3JLd2drVWlRblowdDlBTnhkM2ZINHNXTCtYMUlSRVJFVkFOTWNoSFZzWklOMXg4OWVsUmhzOVNteXRUVUZENCtQdWpSb3djaUlpSnc3ZG8xRkJVVkFTaHVXSitVbEFTNVhBNVBUMDk0ZW5wQ0xwZUxIREVSVWUyenRiWEZnZ1VMRUJJU2d2djM3eU16TXhNU2lRUzJ0cmJvMkxFakJnOGVqS0ZEaDFacDlpd2lJaUlpS291TjU0bnF3WC8vKzEra3A2Y0RBUHo5L2FzOGUwbFRwVlFxRVJFUmdaczNid3JER0hXTWpJelFzV05IZE8vZW5YMjdpSWlJaUlpSXFNcVk1Q0txQjVjdVhVSm9hQ2dBb0Z1M2JoZ3hZb1RJRVRVTVJVVkZ1SHYzTHE1ZnZ5NGtBVXV5dDdkSDkrN2QwYWxUcDFxYklwdUlpSWlJaUlpYUppYTVpT3BCY25JeTl1L2ZEd0NReStXWU5XdVd5QkUxUEVsSlNiaCsvVHBpWTJPRjNqUTZwcWFtNk5xMUs3cDE2d1piVzF1UklpUWlvc1pFcFZKQnFWUkNvVkJBcVZTaXFLZ0lhclVhYXJVYUtwVkt1RTFFUkVUbDgvSHhFVHVFYW1GUExxSjYwTHAxYXpScjFnejUrZmxRS0JSSVMwdUR2YjI5MkdFMUtFNU9UbkJ5Y29KQ29VQmtaQ1Npb3FLZ1ZDb0JBQVVGQllpSWlFQkVSQVRzN096Zzd1Nk9UcDA2d2RyYVd1U29pWWhJVEZxdEZsbFpXVWhQVDBkR1JnYlMwOVB4OU9sVEtCUUtGQlFVaUIwZUVSRlJvOWZZa2x5czVDS3FKNEdCZ2JoNzl5NEFvSC8vL3VqWHI1L0lFVFZzYXJVYU1URXh1SEhqQmxKU1VneXVZMjl2RDNkM2Q3aTd1OFBLeXFxZUl5UWlJakZrWkdRZ01URVJEeDgrRkNaMEFRQ0pSQUliR3h2WTJ0ckN3c0lDWm1abWtNdmxNRGMzaDF3dWg3R3hNV1F5R1l5TWpDQ1R5U0NWU2lHVlNpR1JTRVIrUmtSRVJGUmJtT1FpcWlkMzc5NUZZR0FnZ09MS3J0ZGZmMTNraUJxUHg0OGZJem82R2pFeE1WQW9GQWJYYWRteXBaRHdzckN3cU9jSWlZaW9MbVZuWnlNNk9ocDM3dHhCVmxZV2dPTFpLcDJkbmVIbzZBZzdPenZZMk5od1prb2lJcUlYSEpOY1JQVWtQejhmMjdadEUvcE56WjQ5RytibTVpSkgxYmhvdFZva0pTWGg3dDI3aUkyTlJWNWVuc0gxV3JkdURYZDNkM1RzMkpFSkx5S2lSaXdwS1FtaG9hRklTRWlBUkNLQnE2c3JQRHc4NE96c0RMbGNMblo0UkVSRTFNQXd5VVZVai9idjM0L2s1R1FBd01pUkk5RzVjMmVSSTJxOE5Cb05FaE1UY2UvZVBjVEd4cGJiZThYYTJocXVycTV3Y1hHQms1TVRtalZyVnMrUkVoRlJkYVducCtQY3VYTjQ5T2dSNUhJNXZMMjk0ZUhod2NRV0VSRVJWWWhKTHFKNkZCb2Fpa3VYTGdFQTNOemNNR2JNR0pFamFoclVhalVTRWhKdzc5NDl4TVhGQ2YxWlNwTklKR2pac2lWY1hGemc3T3lNMXExYlF5YmovQnRFUkEyRlJxTkJXRmdZcmx5NUFqTXpNL1RyMXc5ZHVuVGhkelVSRVJGVkNaTmNSUFVvUFQwZC8vM3Zmd0VBcHFhbW1ETm5Eb3lNakVTT3FtbFJxVlI0OE9BQlltSmlrSkNRZ1B6OC9ITFhsY2xrY0hKeWdyT3pNMXhjWEdCdmI4OEd4RVJFSXNuTXpNVEpreWVSbXBxS1RwMDZ3ZGZYbDlXM1JFUkVWQzFNY2hIVnN4MDdkdURaczJjQWdJa1RKNkpObXpZaVI5UjBhYlZhcEthbTRzR0RCM2p3NEFFZVAzNWM0ZnBtWm1ad2NuSkM2OWF0MGFwVkt6ZzRPTURZMkxpZW9pVWllbkhkdlhzWHAwK2Zockd4TVlZTkd3WTNOemV4UXlJaUlxSkdpRWt1b25wMjl1eFpSRVZGQVFCNjllcUZ3WU1IaXh6UmkwT2hVT0RodzRmQ3RQTzV1YmtWcmkrUlNHQm5aNGRXclZxaFZhdFdhTm15Sld4dGJUbDdGeEZSTGJwKy9Uck9uVHNISnljbitQbjVzZThXRVJFUjFSaVRYRVQxTEQ0K0hyLzk5aHNBd01iR0JtKzk5WmJJRWIyNGNuSnlrSmlZaUVlUEhsVXA2UVVBUmtaR3NMT3pRNHNXTGZUKzQwa1pFVkgxWGJseUJWZXVYRUc3ZHUwd1pzd1k5dDRpSWlLaTU4SWtGMUU5S3lvcXd2YnQyMUZVVkFRQWVQUE5OMkZuWnlkeVZBUVVKNzFTVWxLUW1wcUsxTlJVUEhueUJHcTF1a3JibXB1Ync5YldGalkyTnJDMnRvYU5qUTFzYlcxaGFXbkp2bXRFUktWb3RWb0VCd2ZqK3ZYcjZOU3BFMGFPSE1udlNpSWlJbnB1VEhJUmllRDQ4ZU9JaVlrQkFQajQrTURIeDBma2lNZ1F0VnFOOVBSMHZhUlhabVltTkJwTmxmY2hrVWhnWldVRkd4c2JXRnBhd3NMQ1F1Ly81dWJtYkhaUFJDOFVqVWFEVTZkTzRjNmRPL0R5OG9LdnJ5Ky9CNG1JaUtoV01NbEZKSUo3OSs0aElDQUFBTkNpUlF0TW56NWQ1SWlvcXRScU5aNCtmWXEwdERTa3A2Y2pQVDBkYVdscHlNdkxxOUgrcEZJcG1qZHZEZ3NMQzhqbGNwaWJtOFBjM0x6TWJUTXpNMVk1RUZHanAxQW9jUHIwYVR4NDhBQjkrL2JGZ0FFRHhBNkppSWlJbWhBMlBpQVNRZHUyYlNHVlNvVktvYXlzTEZoYlc0c2RGbFdCVkNxRnZiMDk3TzN0OWU1WEtCVEl5c3BDWm1hbThOL1RwMCtSblowTnJiYjhhd2xxdFJyWjJkbkl6czZ1OU44Mk1UR0JxYWtwbWpWckJsTlRVNWlZbUFpM2RmL0paRExJWkRJWUd4dERLcFhDMk5oWXVFLzNuMFFpRWY0ek1qSXFjNXZKTkNLcWJWcXRGbEZSVWJoNDhTSUtDZ293ZVBCZzlPclZTK3l3aUlpSXFJbGhKUmVSU0k0Y09ZSzR1RGdBd01DQkE5R25UeCtSSTZLNm9ORm9rSjJkamF5c0xPVG01aUluSndjNU9UbkNiWVZDSVhhSVpWUm5PQ1lSTlI3ZHVuVkRseTVkNnVYZnlzbkpRV1ptSnV6czdKQ2Vubzc3OSs4ak16TVR6WnMzeDhpUkkrSHM3Rnd2Y1JBUkVkR0xoVWt1SXBIY3VYTUhKMDZjQUFDMGJOa1NiN3p4aHNnUmtSaFVLaFdlUFh1RzNOeGNLSlZLNFQrRlFxSDNmNlZTV1dGRldHMWlrb3VvYVJLclN0UEl5QWlPam83bzFLa1R1blRwQXFsVUtrb2NSRVJFMVBSeHVDS1JTTnExYXdjakl5Tm9OQm84ZnZ3WXVibTVzTEN3RURzc3FtY3ltUXpXMXRaVkdxNWFXRmlJZ29JQ0ZCUVVJRDgvSDRXRmhjalB6eGR1RnhRVVFLVlNvYWlvQ0NxVlN2aXY5REpRbk1qU2FyWEMvMHZlSnFLbXFVdVhMdlZheWZYczJUTzR1N3RETHBmRDJOaTRYdjVkSWlJaWVyRXh5VVVrRWxOVFU3aTZ1aUkrUGg0QUVCTVRBMjl2YjVHam9vYk14TVFFSmlZbVRJWVNFUkVSRVJFWndPN0NSQ0xxMkxHamNEczJObGJFU0lpSWlJaUlpSWdhTnlhNWlFVFV2bjE3U0NRU0FFQnljbktEYkVKT1JFUkVSRVJFMUJnd3lVVWtJak16TTdpNHVBakxyT1lpSWlJaUlpSWlxaGttdVloRVZuTElZa3hNaklpUkVCRVJFUkVSRVRWZVRISVJpYXhEaHc3Q2tNV2twQ1FvbFVxUkl5SWlJaUlpSWlKcWZKamtJaEtadWJrNW5KeWNBQUJhclJiMzc5OFhPU0lpSWlJaUlpS2l4b2RKTHFJR3dNM05UYmg5NTg0ZEVTTWhJaUlpSWlJaWFweVk1Q0pxQU56ZDNXRmtWUHh4VEVwS1FuWjJ0c2dSRVJFUkVSRVJFVFV1VEhJUk5RQm1abVpvMTY2ZHNCd2RIUzFpTkVSRVJFUkVSRVNORDVOY1JBMUU1ODZkaGR0TWNoRVJFUkVSRVJGVkQ1TmNSQTFFdTNidDBLeFpNd0JBZG5ZMlVsSlNSSTZJaUlpSWlJaUlxUEZna291b2daQktwWEIzZHhlV1djMUZSRVJFUkVSRVZIVk1jaEUxSUNXSExONjdkdzlxdFZyRWFJaUlpSWlJaUlnYUR5YTVpQnFRMXExYnc5cmFHZ0NRbjUrUCtQaDRrU01pSWlJaUlpSWlhaHlZNUNKcVlEdzhQSVRiSExKSVJFUkVSRVJFVkRWTWNoRTFNQ1dITE1iSHh5TXZMMC9FYUlpSWlJaUlpSWdhQnlhNWlCb1lLeXNyT0RrNUFRQTBHZzN1M2JzbmNrUkVSRVJFUkVSRURSK1RYRVFOVU1scUxnNVpKQ0lpSWlJaUlxb2NrMXhFRFpDYm14dWtVaWtBSURVMUZabVptU0pIUkVSRVJFUkVSTlN3TWNsRjFBQ1ptcHFpZmZ2MndqS3J1WWlJaUlpSWlJZ3F4aVFYVVFQVnBVc1g0ZmF0VzdlZ1ZxdEZqSWFJaUlpSWlJaW9ZV09TaTZpQmF0dTJMU3dzTEFBQUNvVUM5Ky9mRnpraUlpSWlJaUlpb29hTFNTNmlCa29pa2NEVDAxTllqb3lNRkRFYUlpSWlJaUlpb29hTlNTNmlCcXhidDI0d01pcittRDU2OUFnWkdSa2lSMFJFUkVSRVJFVFVNREhKUmRTQW1adWJ3ODNOVFZpT2lvb1NNUm9pSWlJaUlpS2lob3RKTHFJR3pzdkxTN2g5Ky9adEZCWVdpaGdORVJFUkVSRVJVY1BFSkJkUkErZms1QVE3T3pzQVFHRmhJZTdldlN0eVJFUkVSRVJFUkVRTkQ1TmNSSTFBOSs3ZGhkdHNRRTlFUkVSRVJFUlVGcE5jUkkyQWg0Y0hURXhNQUFCcGFXbElTVWtST1NJaUlpSWlJaUtpaG9WSkxxSkd3TVRFQkI0ZUhzTHlqUnMzUkl5R2lJaUlpSWlJcU9GaGtvdW9rU2paZ0Q0bUpnWjVlWGtpUmtORVJFUkVSRVRVc0RESlJkUkl0R2pSQWs1T1RnQUF0VnFOVzdkdWlSd1JFUkVSRVJFUlVjUEJKQmRSSTFLNkFiMVdxeFV4R2lJaUlpSWlJcUtHZzBrdW9rYWtRNGNPTURjM0J3RGs1T1FnUGo1ZTVJaUlpSWlJaUlpSUdnWW11WWdhRWFsVUNrOVBUMkg1NnRXcklrWkRSRVJFUkVSRTFIQXd5VVhVeUhUdjNoMHltUXdBa0pLU2dxU2tKSkVqSWlJaUlpSWlJaElmazF4RWpZeTV1VG02ZGVzbUxJZUZoWWtZRFJFUkVSRVJFVkhEd0NRWFVTUGs3ZTBOaVVRQ0FJaVBqMGQ2ZXJySUVSRVJFUkVSRVJHSmkwa3Vva2JJMHRJU25UcDFFcFpaelVWRVJFUkVSRVF2T2lhNWlCcXBQbjM2Q0xmdjNyMkxuSndjRWFNaElpSWlJaUlpRWhlVFhFU05sSjJkSGRxMWF3Y0EwR3ExQ0E4UEZ6a2lJaUlpSWlJaUl2RXd5VVhVaUpXczVycDE2eGFVU3FXSTBSQVJFUkVSRVJHSmgwa3Vva2JNMGRFUlRrNU9BQUNWU29VYk4yNklIQkVSRVJFUkVSR1JPSmprSW1ya2V2ZnVMZHkrZnYwNkNnc0xSWXlHaUlpSWlJaUlTQnhNY2hFMWN1M2F0VU9MRmkwQUFBVUZCWWlLaWhJNUlpSWlJaUlpSXFMNnh5UVhVUk5Rc2pkWFJFUUUxR3ExZXhwckdnQUFJQUJKUkVGVWlORVFFUkVSRVJFUjFUOG11WWlhQURjM04xaGFXZ0lBRkFvRm9xT2pSWTZJaUlpSWlJaUlxSDR4eVVYVUJCZ1pHZW4xNXJweTVRcFVLcFdJRVJFUkVSRVJFUkhWTHlhNWlKcUlybDI3d3NMQ0FnRHc3Tmt6enJSSVJFUkVSRVJFTHhRbXVZaWFDS2xVaWdFREJnakxWNjllUlVGQmdZZ1JFUkVSRVJFUkVkVWZKcm1JbWhBUER3OWhwc1g4L0h5RWg0ZUxIQkVSRVJFUkVSRlIvV0NTaTZnSmtVZ2tHRFJva0xBY0VSRUJoVUloWWtSRVJFUkVSRVJFOVlOSkxxSW1wbTNidG1qVHBnMEFRS1ZTNGNxVkt5SkhSRVJFUkVSRVJGVDNtT1FpYW9KS1ZuUGR2SGtUbVptWklrWkRSRVJFUkVSRVZQZVk1Q0pxZ2xxMWFnVTNOemNBZ0ZhcnhhVkxsMFNPaUlpSWlJaUlpS2h1TWNsRjFFUU5IRGdRRW9rRUFCQVRFNFBIangrTEhCRVJFUkVSRVJGUjNXR1NpNmlKc3JhMmhxZW5wN0FjRWhJaVlqUkVSRVJFUkVSRWRZdEpMcUltckYrL2ZqQTJOZ1lBSkNZbTRzR0RCK0lHUkVSRVJFUkVSRlJIbU9RaWFzTGtjam04dmIyRjVZc1hMMEtyMVlvWUVSRVJFUkVSRVZIZFlKS0xxSW5yMWFzWHpNek1BQUJwYVdtNGUvZXV5QkVSRVJFUkVSRVIxVDRtdVlpYU9CTVRFL1RyMTA5WXZuRGhBZ29LQ2tTTWlJaUlpSWlJaUtqMk1jbEY5QUx3OVBTRXJhMHRBRUNoVU9EU3BVc2lSMFJFUkVSRVJFUlV1NWprSW5vQlNLVlNEQnMyVEZpK2NlTUdVbE5UUll5SWlJaUlpSWlJcUhZeHlVWDBnbWpUcGcyNmRPa2lMSjg5ZXhZYWpVYkVpSWlJaUlpSWlJaHFENU5jUkMrUXdZTUg2eldodjNIamhzZ1JFUkVSRVJFUkVkVU9Kcm1JWGlCbVptWVlOR2lRc0h6NThtVThlL1pNeElpSWlJaUlpSWlJYWdlVFhFUXZtSzVkdThMSnlRa0FVRmhZaUhQbnpva2JFQkVSRVJFUkVWRXRZSktMNkFVMGZQaHdHQmtWZi94alkyTVJIeDh2Y2tSRVJFUkVSRVJFejRkSkxxSVhrSzJ0TFhyMzdpMHMvLzc3N3lncUtoSXhJaUlpSWlJaUlxTG53eVFYMFF1cWI5KytzTEt5QWdEazV1WWlORFJVNUlpSWlJaUlpSWlJYW81SkxxSVhsRXdtZzYrdnI3QWNIaDZPakl3TUVTTWlJaUlpSWlJaXFqa211WWhlWUczYnRvVzd1enNBUUtQUjRPelpzOUJxdFNKSFJVUkVSRVJFUkZSOVRISVJ2ZUNHRGgwS0V4TVRBRUJ5Y2pKdTNMZ2hja1JFUkVSRVJFUkUxY2NrRjlFTFRpNlhZK0RBZ2NKeVNFZ0luajU5S21KRVJFUkVSRVJFUk5YSEpCY1J3Y3ZMQ3k0dUxnQUFsVXFGRXlkT1FLMVdpeHdWRVJFUkVSRVJVZFV4eVVWRWtFZ2tHRGx5SkpvMWF3WUFlUExrQ1dkYkpDSWlJaUlpb2thRlNTNGlBbEE4YkhINDhPSENjbWhvS0ZKU1VrU01pSWlJaUlpSWlLanFtT1FpSW9HYm14czhQRHdBQUZxdEZpZE9uRUJoWWFISVVSRVJFUkVSRVJGVmpra3VJdExqNit1TDVzMmJBd0N5czdNUkZCUWtja1JFUkVSRVJFUkVsV09TaTRqMG1KcWFZdVRJa2NKeWRIUTBidDI2SldKRVJFUkVSRVJFUkpWamtvdUl5bkIyZG9hUGo0K3dIQlFVaEl5TURCRWpJaUlpSWlJaUlxb1lrMXhFWkZDL2Z2M1FwazBiQUlCS3BjS3hZOGZZbjR1SWlJaUlpSWdhTENhNWlNZ2dpVVNDMGFOSHc5emNIQUNRbVptSjMzLy9YZVNvaUlpSWlJaUlpQXhqa291SXlpV1h5ekZxMUNoaCtjNmRPN2g1ODZhSUVSRVJFUkVSRVJFWnhpUVhFVlhJeGNXbFRIK3UxTlJVRVNNaUlpSWlJaUlpS290SkxpS3FWTDkrL2VEczdBd0FVS3ZWT0hyMEtCUUtoY2hSRVJFUkVSRVJFZjJKU1M0aXFwUkVJb0dmbng4c0xTMEJBQXFGQWtlUEhvVktwUkk1TWlJaUlpSWlJcUppVEhJUlVaV1ltWm5CMzk4ZnhzYkdBSURVMUZRMm9pY2lJaUlpSXFJR2cwa3VJcXF5RmkxYVlPVElrY0x5N2R1M2NlM2FOUkVqSWlJaUlpSWlJaXJHSkJjUlZVdkhqaDMxR3RHZlAzOGVEeDQ4RUM4Z0lpSWlJaUlpSWpESlJVUTEwSzlmUDNUbzBBRUFvTlZxY2Z6NGNUeDU4a1RrcUlpSWlJaUlpT2hGeGlRWEVWV2JSQ0xCeUpFallXOXZEd0FvS2lyQ2I3LzlocHljSEpFakl5SWlJaUlpb2hjVmsxeEVWQ01tSmlZWU4yNmMzb3lMaHc0ZFFsNWVuc2lSRVJFUkVSRVIwWXVJU1M0aXFqRzVYSTdYWG5zTnpabzFBd0JrWldYaHlKRWpLQ29xRWpreUlpSWlJaUlpZXRFd3lVVkV6OFhHeGdiKy92NlF5V1FBZ0pTVUZBUUdCa0tqMFlnY0dSRVJFUkVSRWIxSW1PUWlvdWZtNk9pSTBhTkhReUtSQUFEaTR1Snc2dFFwYUxWYWtTTWpJaUlpSWlLaUZ3V1RYRVJVS3pwMDZBQmZYMTloK2M2ZE96aDc5aXdUWFVSRVJFUkVSRlF2bU9RaW9scmo1ZVdGZ1FNSENzczNiOTdFdVhQbnhBdUlpSWlJaUlpSVhoaE1jaEZScmVyVHB3OThmSHlFNVJzM2J1RENoUXNpUmtSRVJFUkVSRVF2QWlhNWlLalcrZmo0b0UrZlBzSnllSGc0TGwyNkpHSkVSRVJFUkVSRTFOUXh5VVZFZFdMZ3dJSG8yYk9uc0J3YUdvcVFrQkFSSXlJaW9xYWlzTEN3Vm1ieFZhbFV0UkROaTBtdFZ0ZEszMDMyN2lRaW90ckVKQmNSMVptaFE0ZkN5OHRMV0E0TEMyTXplbXB3WW1KaXNHdlhMang0OEVEc1VBQTB2SGlJU2pwOStqU09IejllNCtSUVFFQUFObTNhOU54eGpCczNEa2VPSEhtdWZZU0VoR0Q2OU9sSVRrNnUxblozNzk3RmdnVUxFQjBkWGVZeHBWS0pEei84RUJjdlhueXUyS29pSVNFQk8zZnVOUGczOVpWWFhzSFJvMGYxN3ZQejgwTkFRRUNaZFpWS0pmTHo4L1hXTzMzNmRLWC8vcXV2dm9yQXdNQWFSUDRubFVxRlpjdVdHWXlyUEhGeGNkaThlVE15TXpPaDFXb05IZ2NpSW5weHljUU9nSWlhTmw5Zlh4Z1pHZUg2OWVzQWdLaW9LQlFXRm1Ma3lKRXdNbUtlbmNUMzBVY2ZBUUI2OU9naGNpVEZHbG84VkRrL1B6OTA2ZElGWDM3NVpiWFc4ZlB6cTlMK2RRbUE2cTV2YUJzVEV4TTRPanBpNk5DaEdEOStQSXlOamF1MFQ2QTRJYkZ6NTA0NE96dGp6Smd4VmQ2dUpHTmpZNXc4ZVJLZW5wNFlObXhZamZaUlc3cDE2NGFpb2lMODhNTVBXTEprU1pXM08zMzZOR0pqWStIbzZGam1zZERRVU1UR3hzTEd4cVkyUXpVb056Y1hodzhmaG9XRkJTWlBubHpqL1p3N2R3NDdkKzdFenovL0RCTVRreHJ2cHlydlQxOWZYM3p5eVNjQWl0OVA2OWV2eDYxYnR6QnQyclFxL3p0UG5qeEJRRUFBL1AzOWtaaVlpRTgvL1JUKy92NllOV3NXZjFjUUVSR1RYRVJVdHlRU0NmN3lsNy9BeE1RRW9hR2hBSXF2Z2hjV0ZtTE1tREdReWZnMVJFUXZwdG16WitzdGI5KytIYTFhdFlLL3YzK3RySzlUY3AyY25CeUVoWVhocDU5K1FuaDRPRDcvL0hQaGV6ZzhQRnh2dTY1ZHUwSW1reUVsSlFWQThVV0tuSndjREI4K0hJbUppWHJydG03ZFd1LzdQRGc0MkdBc0ppWW1zTE96dzlXclZ5R1ZTZzJ1TTNUbzBBcWZUM1ZWbG55NWRPbFNoZXVVVEJybTVlVWhLQ2dJSTBhTWdKV1ZWWmwxZzRLQzBLcFZLN2k2dWtLaFVPZzlabVptQmlNakl6eDQ4QURuejUrdjVyTW85dGUvL2xXNDNhMWJOMHliTmcyN2QrOUdqeDQ5NE83dVhxTjlSa1ZGb1hQbnpzalB6eGNxdXZMejg1R1RreU9zMDd4NWMvenh4eDlZdFdvVkRoNDhDRE16c3pMNzJiWnRHeUlpSXJCdDJ6YjgrOS8vaGt3bWcwS2h3RC8rOFEvTW56OGZIaDRla012bEFJQm56NTVoN2RxMXVIUG5EbGFzV0FFUEQ0OHF4NnRMektyVmFuaDVlV0hod29YWXNHRURsRW9sNXMrZlg2UFhnSWlJbWc2ZVhSSlJ2Umd3WUFCTVRFeUV2bHp4OGZINDlkZGY0ZS92LzF4WGpvbUlHcXR4NDhicExXL2Z2aDIydHJabDdxL3AranFsMTNuenpUZXhjZU5HbkRsekJtZk9uTUdvVWFNQUFFdVhMb1cxdFRXa1Vpa3lNakt3YmRzMkFNQ2NPWFAwOXZmdHQ5K1crVGUyYmRzR1oyZG5ZWG45K3ZVVnhoUWNIRnh1SXV6L3RYZnZVVkhYK1IvSFg4TnRnQkZDdVNtQ21oa1lXU3FTMTZUYXNGcHNUVXVMTGV0MDJTNXVOOHM2eTFIQzA5cTl0cFpPUlp1MXA1dlY2cmFXSmxoYWl0cVIxRFJKdzhRdzVKWUJjbEV1dzhETTd3L1BmSDhPVnkwUVI1K1Bjemd4Mys5M3Z2T0JFT1hGKy8zK09FT3UvUHg4bzdLeFBXKzg4WWJlZU9PTk5zY1RFeFAxOE1NUHV4eTc2YWFibEpDUTBPbWFXbHUzYnAwKyt1Z2o0L0d4UVZobVpxWkwrSldabWFtS2lncDkrKzIzc3R2dG1qVnJWcHY3dmZqaWl4bytmTGdLQ3d0ZDduc2lqZzI1Sk9uNjY2L1g1czJidFhYclZrVkZSZW02NjY0enptVmtaQ2dqSThQbCtsZGVlVVd2dlBLS0pHblpzbVh5OGZIUnRtM2JWRmRYcCtUazVBNmY2L3hhNkV4VVZKUUtDd3NsU1FNSERwU1BqNDhSbElXRWhCaGZIei8rK0tPZWZmWlpOVFkyNnFtbm5sSk1USXh4ajliaGFYdXFxNnNsU1NVbEpmTHk4dEtRSVVOMCsrMjNxMy8vL2lvcUtsSllXSmpNWm5PWDl3RUFuSjRJdVFDY05QSHg4Zkx4OGRGWFgzMGxTU291THRiU3BVczFmZnAwOWVuVHA1ZFhoNTdrY0RpMGFkTW1mZm5sbDlxN2Q2OE9IejRzUHo4L0RSMDZWTE5uejlhSUVTT01hNXVhbXBTVmxhVk5temFwc0xCUWpZMk5DZ29LMG9nUkkzVHR0ZGRxMkxCaGJlN3YvT0h6bVdlZVVWaFltRkdsWXJWYU5YandZTjE0NDQwYVAzNTh1ODl4U2tsSk1kNXZQUi9HYXJYcWYvLzduelpzMktDeXNqSjVlM3ZybkhQTzBiUnAwelJ4NHNTVHZoN2c5ekNaVEVwT1R0YmF0V3UxZmZ0MkkrU1Nqb1pUVVZGUmJiNGVPL3NhN0tnSzZ0WmJiLzFkYlhST0tTa3BPdnZzczQzSHpvcWQyMjY3cmMyZm82ZWVlcXJOOHdNREF4VWVIcTZvcUNqWmJEWXRXYkpFQnc0Y1VGcGFtbkhONTU5L3JzOCsrMHd6Wjg3VTVNbVQ1ZUhob2Fpb0tFVkdScnJjNi9ycnI5ZWtTWk9NeDE5Ly9iV1dMbDBxU1VicjREUFBQT1BTTmxkVlZhV1VsQlNqMHUyU1N5N3B0bW8xVDA5UFBmLzg4ektielhJNEhFWVlkYzg5OXlnNU9WbVhYbnFwY2UzZGQ5L3RFdmI1Ky9zck96dGIvZnIxMDF0dnZXVmNsNXljckRsejVyaXNzVStmUGlvdUx2N2Q2MTJ6Wm8zUzA5TTFiTmd3UGZmY2N3b0pDWEU1M3pwUTdVeDcvNjhsNmNrbm4zVForQVlBY0dZaDVBSndVbDE0NFlVeW04MWF2WHExSEE2SEtpb3E5T0dISCtxYWE2NVJXRmhZYnk4UFBhQ2hvVUZQUGZXVTBRcmw0K09qZnYzNjZmRGh3OHJOemRYT25UdU5rS3U4dkZ4cGFXbEdOWURGWXRGWlo1Mmx5c3BLclYrL1h0bloyZnJyWC8vYTRUeWdzckl5UGYzMDA2cXZyOWRaWjUybHVybzY3ZHUzVDRzV0xkTENoUXMxZHV4WTQ5b0JBd1lZejVHazRPRGdkcXNLS3lvcXRHREJBaFVWRmNsa01pazRPRmoxOWZYS3pjMVZibTZ1a3BPVDIxUlg5T1I2Z083Zy9INTdiRXZheVZCUVVLRHM3R3pkZHR0dExzZDM3ZHFsd1lNSEt5QWdvTTF6d3NMQ1hLckVuTlUrUTRjT2RUa3VxZDBaWTg2cXFlM2J0eXNqSTBPLy92cXJrcE9UWmJmYmxaZVhwNEVEQnlvNk9sb0RCZ3pRYzg4OXAzZmVlVWMzM0hDREVoTVRkZGxsbDdWWnk3bm5ubXM4enMvUGx5UWRPblJJV1ZsWm1qVnJsZ1lQSHR6dW1rNWsvdG1KY0ZZdG1Vd21sODlIMzc1OTIzeCtXaC9idG0yYnBreVpvc0RBUUpmcmZIMTkyeHpyRHRIUjBabzVjNlptejU1dGhINDdkdXhRYVdtcHBrNmRlbHlCZmxGUmtlNisrMjR0V3JSSVk4YU02ZlkxQWdEY0d5RVhnSk11SmlaR1pyTlptWm1aYW1wcVVsMWRuWll0VzZha3BDU1gzOWJqOVBEY2M4L3AyMisvbGNWaTBUMzMzS09FaEFSNWUzdkxicmRyNTg2ZHh0eWE1dVptUGY3NDR5b3NMRlJFUklUbXpwMXJoRisxdGJWNjk5MTNsWm1acWRkZWUwMURoZ3pSK2VlZjMrYTEvdjN2ZjJ2aXhJbTY2NjY3NU9mbnA5TFNVaTFZc0VBSER4N1V1KysrNnhJcU9Tc1huRlVvano3NnFNdHVvTkxSbVM5UFBQR0Vpb3FLTkhyMGFEMzQ0SU1LQ3d1VHcrSFFsMTkrcWZUMGRIMzAwVWVLaTR0enFVYnJxZlhnMUdXejJYVHc0TUhlWHNaeHE2cXFrblEwVEQxZTdWVnNkUlZLckYyN1ZqdDM3dFM4ZWZNa0hXMHhXN1pzbWE2ODhrcGpjTHR6aDcySkV5ZnFrVWNlNlhJZHpwMUhXMWRaZGVUSEgzL1VlKys5cCszYnQrdkNDeTlVV2xxYW9xS2k5UGJiYjJ2cDBxVWFPM2FzVWxOVE5YLytmTzNmdjEvdnZmZWUwdFBUdFhUcFV0MTExMTBhTjI1Y2w2K1JsWlVsSHg4ZlhYUE5OVzNPdGJTMFNGSzN6cUQ4NUpOUFhGbzFmMnUxNTR3Wk05VFMwdEttVGJDcXF1cTRXZ2RQMU9EQmczWHJyYmNhai9QejgvWEVFMDhvTmpaV1NVbEpNcGxNWGQ3RE9kZXJ2cjYrMjljSEFIQi9oRndBZXNXUUlVTjAvZlhYNjlOUFA5WGh3NGRsczluMDZhZWY2dEpMTDJWWHVkUElsaTFiOU0wMzM4alQwMU9MRmkxeUdTN3M0ZUhoMGxMeTVaZGZxcUNnUUg1K2ZucjY2YWNWR2hwcW5Bc01ETlI5OTkybmlvb0tiZG15UlI5ODhJR2VmUExKTnE4M1lNQUFQZkRBQThZUFNoRVJFYnJsbGx2MC9QUFBxNkNnUURVMU5lME9pKzdJdW5YcnRIZnZYa1ZGUlduaHdvVkdaWlhKWkZKaVlxTHk4L08xY3VWS3JWcTFxdDJRcTd2WGcxTlhmbjUrbStxa1UxbFdWcFlrdGR0dTI1a1hYM3hSRVJFUktpMHRiVFAzcWowTkRRMzY2cXV2ZE1jZGR5Z29LRWl4c2JHU3BPKysrODRJdWZiczJhUEd4a2JGeDhjZjF4cWNtNWhzM0xoUk0yZk83UEw2NzcvL1hpVWxKVXBKU1ZGQ1FvTFIxcmR5NVVyZGROTk5XckZpaGViUG4yKzBSYWFscGVtSEgzN1E0c1dMNWV2cmUxeHJ1dkhHRzNYeHhSZHI2ZEtsR2pWcWxNdmZZODZRcXpzcnVSSVRFelZtekJodDI3Wk5peGN2ZGpubmNEamtjRGlPYTZmQisrKy92OTNqYjcvOXR0NSsrMjJYWS9QbnorL3dQcFdWbGFxdnIxZGxaYVdrLzUrWDVmd2xSa1ZGaFJHYU9Tdko4dkx5bEphV3B1SERoK3V4eHg2VHlXUlNVMU9URWNCMkpEZzRXQ2FUU1RVMU5WMStmQUNBTXc4aEY0QmVFeElTb3VUa1pLMVlzY0tvZ0ZpL2ZyMnFxcXFVa0pEUTRjNWJjQjlyMXF5UmRIUUdUVmU3WnpsM0cwdE1USFFKdUk0MWJkbzBiZG15UmJtNXViSmFyVzJHQzE5eHhSVnRLZ0ZHamh4cHZIL3c0TUVUQ3BYV3IxOHZTYnJtbW12YWJSMGNQWHEwVnE1Y3FSOSsrS0hkNTNmM2VuRHFpb3FLY3FsUWFXM1Jva1VuYnpHdE9Ldk1IQTZIcXFxcXRHN2RPcTFhdFVvVEpreHdtUzkxUEN3V2l3SURBenNOR0J3T2g2U2pRZlpGRjEya2pJd01mZlBOTjdyeXlpc1ZIQnlzOFBCdzdkNjkyNmdNMjc1OXV6dzhQSTRyNUNvcks5T0dEUnNVR3h1cmQ5NTVSNGNPSGRLZGQ5N1phUVhRakJrek5IMzZkSGw1ZWFtNnVsclBQLys4OHZMeWxKcWFxdkhqeCt2aWl5L1c0NDgvcmpsejV1ak9PKy9VNVpkZnJ0allXTDMwMGt0dDd0VzZ3c2taeURoYkJmUHo4N1ZxMVNxOTlOSkxScVZaYzNPenBPNE51ZnIwNmFNK2ZmcW9vS0RBT05hNjB1N1lJZlB0SFV0TVRHeTNBaXdwS1VrUFBmU1Fwa3laNG5KODgrYk5IYTduMVZkZlZVNU9qdkg0M252dmRUbC83T2N5TXpOVEd6ZHUxRC8rOFErTkd6ZE9qejc2cUZIbHRudjNiaTFZc0tERDEzRStQekF3MEFqVUFBQTRGaUVYZ0Y1bHNWZzBjK1pNclY2OVdqLzk5Sk1rYWVmT25mcjExMTgxZGVwVUJ0Szd1VDE3OWtpUzR1TGl1cnpXK2NOYWV4VlJUczVaT0MwdExTb3RMVzNUM3VxY2EzV3NvS0FnNDMycjFkcjFvbyt4Yjk4K1NkS0hIMzZvanovK3VNMzVwcVltU2YrLzIxZHIzYjBlbkxvQ0FnSTBZY0tFM2w1R3UxcFhtWm5OWnMyYU5VdXpaOC91a2Rkei9ya3dtODNxMzcrL29xS2lqSkJMT2pxWEtTOHZ6N2grMjdadEdqRmlSSmZmN3hzYkcvWHNzOC9LYkRZck5UVlZ1M2Z2MWpQUFBLUERody9yb1ljZTZyQnl5ZFBUVXc2SFEydlhydFdiYjc0cGk4V2lGMTU0UVVPSERwVjB0SVV1UFQxZEw3LzhzbDU4OFVWOSt1bW51dUdHR3pSeDRzUTI5MXl5WkltV0xGblM3dXQ0ZUhnb0pTVkZEejc0b0I1Ly9ISDk4NS8vbE1WaWtjMW1rOVJ6TTdtY25FUG44L1B6OWNJTEwyaisvUGt1ODhGYUQ1NTN0djIxMTViWU9zenIzNzkvcDYvdEhPS2ZuWjJ0NTU1N1RxdFdyWkowdE5VOE9UblpHQVp2czltMGVQRmlmZnJwcDdycHBwdVVuSnpzRWxDT0dqVktuM3p5aWZGNCt2VHB1dlhXVzl2c0lCb2VIbTdNTHdRQTRGaUVYQUI2bmJlM3Q2NisrbXB0MnJUSkdFNWVWbGFtSlV1VzZLcXJybW96eEJmdXcxbnQwYmR2M3k2dlBYTGtpQ1IxK29PdXY3Ky84WDVqWTJPYjgrMVYveDM3UTZxend1UjRPVnR0dXFvWWNQNFEyOVByQVg0TFo1V1p5V1JTWUdDZ2hnMGIxcU9iR2ppSDJUdUh5TWZIeHlzckswczJtMDNlM3Q0YU1tU0lObTdjcU5yYVdyVzB0T2lubjM3U25YZmUyZWs5cTZ1cnRXalJJdVhuNSt1eHh4NVRVRkNRSmsyYXBFY2ZmVlRQUHZ1c21wdWI5ZWlqajdiNzNCMDdkdWpkZDkvVmp6LytxQ2xUcHVqdXUrOTIrVjdpWE91Q0JRdTBhZE1tTFY2OFdFODk5WlQ2OWV1bmhJUUVKU1FrR0pXbzk5MTNuMHZGVkdabXBrdTFWRUJBZ0ZKU1VqUnYzank5OU5KTFNrMU43WkZLcnZZNDJ3QTNiTmdnTHk4dmpSczNyczFydGplTXZyMGREVnUzSzdhdUNPdElYVjFkcHkyZW16ZHYxcVpObS9Ua2swKzZWTFd1V2JOR2t5ZFBscSt2YjV1dlRVOVB6emJISWlNampWK01BUUJ3TEVJdUFLY0VrOG1reVpNbkt6dzhYR3ZXckpITlpsTkRRNE9XTDErdUNSTW1hT3pZc2NjMWtCYW5GbTl2YnpVM054L1hnR0JmWDEvVjFkVjFldTJ4NTFyL2tOb1RuR3RpRnkrNHMrNnNNcXV0clZWVlZWV251ekwrOHNzdmtvNVcyMGhIZDlWZHZueTVkdS9lclZHalJoa1ZtUHYyN1RQYUtEdWJEZmJ0dDk5cTFhcFZPbkxraU9iTm02Zng0OGNiNXhJU0VuVGt5Qkc5OHNvcjdiWTV2L1hXVy9yNDQ0K05qU3JXckZsanRGRjNadUxFaVRweTVJaFdyRmloNGNPSGQ5bHVmYXpvNkdqOTVTOS9rYSt2cnh3T2gxSFpkakoyUzIxcWF0THExYXMxZHV6WUV3clYvdld2ZnhuaFYrdDJ4ZlkySE9oSVdWbFpoKzNtMHRIL1h4ZGRkSkg4L1B5TVkrKzk5NTZXTGwycWtKQVFsem1OblRuMzNITzFidDA2MWRYVkdSVnBBQUJJaEZ3QVRqSFIwZEVLRGc3V1o1OTlac3c2MmJ4NXM4ckt5blRsbFZlNi9NTVlwNzdJeUVqbDUrZnJoeDkrNkhMMno2QkJnNVNYbDZlOHZMd09yM1cyRDVyTlpnMGNPTERiMTl0YVJFU0U4dlB6VlZoWVNNaUZNMEo3VlQzSDZxaGE2bGcvL2ZTVFRDYVRCZzBhSkVtNjRJSUw1T0hob1IwN2RtalVxRkU2OTl4emRmUE5OeXN5TWxMTGx5OVhkSFMwd3NMQ09yeGZXRmlZVVduVjNxNnFTVWxKcXF1cjA2UkprL1RkZDkrNW5KczJiWnJpNHVJMGV2Um9KU1VsdWJUcmRlVHV1KzlXWEZ5Y2twS1NWRnRicThEQXdDNC81dGFPM1dYUmFyWEsyOXY3cFB5aTV2WFhYOWVoUTRkMDdiWFhkdnU5L2YzOU5Yanc0RTduWmU3YXRVdm5uSE5PcC9keC9qM3VjRGoweGh0dmFPWEtsWHJra1VlT08rQ1NqbjVOT1J3T2JkdTJUWmRjY29seFBETXpVNU1tVFdMV0lRQ2N3UWk1QUp4eWdvT0Q5ZWMvLzFscjFxeFJmbjYrcEtOYnhyLy8vdnU2NG9vcmFGOTBJeE1tVEZCK2ZyNisrT0lMVFo4K3ZkUGY4RStjT0ZGNWVYbjY0b3N2ZE8yMTE2cGZ2MzV0cmxtNWNxVnhyWE5ROGUvbDRlRWh1OTNlYnZ0amZIeTg4dlB6bFpXVnBhdXZ2cnJkU2d5SHd5RzczZDV0R3lWMHRoNmdwLzM5NzM5WGVIaDR1MkZYUWtLQzdyenpUZ1VIQjNkNmoyM2J0dW1jYzg0eEttejgvZjExMzMzM0dRR1Y4M3Q4YlcydGR1N2MyZVd1bEZGUlVYcjk5ZGM3RFlsbXpaclY3dkhRMEZDWDd6dnR0ZXQxNXJjRVhLMDFORFFZbTJRY09IREFhRi84clp5enhDUVpmMGRhclZhdFhMbFNxMWV2MW93Wk00eGRMTHZUeUpFamxaR1IwZUg1b3FJaTdkMjdWOU9tVGV2eVh0WFYxWHJ4eFJmMS9mZmZLeTB0VFdQSGp1M3cyc2JHUnUzYnQwL0Z4Y1VxTGk1V3YzNzlsSlNVcE5EUVVIM3h4UmRHeUZWVlZhVlhYbmxGWnJOWmwxOSsrWWwvZ0FDQTB3SWhGNEJUa28rUGo2Wk9uYW9kTzNabzQ4YU5zdHZ0cXF1cjAvTGx5elZxMUNoTm1qU3B4K2ViNFBmNzA1LytwS3lzTEpXWGwrdHZmL3ViN3IzM1hzWEZ4Y2xrTXFtNXVWbWJOMitXMVdwVlltS2lrcEtTdEdyVkt2M3l5eSthUDMrK0huendRWjEzM25tU2pyWkl2Zi8rKzhySnlaR2ZuMSszRHN3T0RRM1Z3WU1IbFpPVG83Rmp4N3EwdjB5ZE9sVXJWcXhRU1VtSjB0TFNOR2ZPSENOa2JXcHEwdmJ0Mi9YUlJ4OHBOVFZWSVNFaFBiNGVvS2VGaDRjcktpcEtnd2NQbHJlM3Q4dTh1WlNVbEM2ZlgxcGFxaDA3ZHJRSnJxNjY2cW8yMTJablo4dHV0M2RaV1NYcHVLdWc3SFo3ajFaTXRiZGpZVmZLeTh1TldZTUxGaXo0M2JzQ09uZEVYTHQyclpZdlg2N2c0R0F0WHJ4WWQ5eHhoN3k5dlRzTW1jYVBIMiswa0hiRlpyT3BxS2hJRlJVVmt0cTJoenUvTHB5ZmEyZFZWbUJnWUpkVnUxOS8vYlZlZmZWVitmcjY2dm5ubjlld1ljT01jems1T1RwdzRJREt5c3BVVWxJaXlYWFl2OWxzMW93Wk15UWQvWnA2NzczM3RIMzdkc1hGeFduLy92MlMxR1pERWdEQW1ZV1FDOEFwYmZUbzBRb1BEOWZxMWF1TkdURGZmZmVkQ2dzTGRkVlZWeDMzUDlqUk95d1dpeFl1WEtpRkN4ZnFsMTkrMFdPUFBTWS9Qei8xNmROSE5UVTFhbXBxMGswMzNTVHBhQXZMd29VTDlkaGpqK25BZ1FPYU4yK2VBZ0lDWkRhYmRlalFJZG50ZHZuNysydkJnZ1h0N2xyNFcwMmVQRm4vL2U5L3RYcjFhdVhrNUtpK3Z0N1kzYXRmdjM1S1NVblJFMDg4b2R6Y1hNMlpNMGVCZ1lFeW04MnFxcXBTYzNPelBEMDl1NjJxckt2MTROVGtEQjFPeGpVOWVjOGxTNVlZYlY3T2lwMzJkdDZUamdiUG5wNmVPbkRnZ0tTamYzNGREb2N5TWpMazUrZW5LNjY0UWc4ODhJRFJZdHlabTIrKzJlVnhlbnE2c1pOcVYvYnMyYVBkdTNmTFlySG95SkVqK3Zubm56dmR6ZlczaEZUSGF0M3V1R0hEQnBmZEZ0ZXRXNmV0VzdkcXdvUUpHamh3b0Nvcks3Vnk1VXBkY01FRmtxUjU4K1laTTdwK2oxMjdkdW5sbDEvV0xiZmNvakZqeHVodmYvdWJ5c3ZMbFpTVXBNTENRbmw3ZTh2THk4dDRhMmxwMFQzMzNDT2J6YWJDd2tMWmJEYjUrUGdZTGFXdE5UYzM2NTU3N3BHbnA2Y3V2ZlJTOWUvZlg1V1ZsZHE0Y2FQTVpyT3hjNjZ6cXUvTk45L1V0OTkrcTdsejUzWTRlNnlvcUVpdnZ2cXFjbk56bFpDUW9QdnZ2NzlOZ1AvSko1OG9OemRYUVVGQmlvcUswdFNwVXhVWkdhbkl5RWhGUlVVcE5EVFVDTmFtVDUrdXpNeE1QZjMwMDVvN2Q2NDJiTmdnWDE5ZnFyMEI0QXhIeUFYZ2xCY1JFYUhaczJjck96dGJ1M2Z2bG5TMExlRS8vL21QeG8wYnA0c3V1cWpEcmVQUis0WU9IYXJYWG50Tnk1Y3ZWMDVPanNyS3lsUlZWYVd3c0RERnhjVXBNVEhSdUhidzRNSEt5TWpROHVYTGpWbHNWcXRWRVJFUmlvK1AxM1hYWGRkbHE5U0ptajE3dHVycTZyUng0MGJWMTllN3RBSkowcGd4WS9UcXE2OXEyYkpsMnJGamh3NGRPbVNzNmNJTEw5VFVxVk1WRkJSMDB0WUQ5SlRqMlFYVktTTWpROW5aMlpLTy9qSWlKQ1JFRG9kREZvdEZ0OTU2cXdJREE1V2FtaXFyMVhyQzZ6aVJYMTdVMU5Ub3JiZmVNaDRQR2pSSVU2ZE83ZkQ2NDUzSjFaSFc3WTZ0UDJlaG9hRmF2MzY5MXE5ZmJ4eUxpWWt4S3R0R2pSclY2V3Nmci9yNmVzWEZ4ZW42NjYrWHlXVDJaQmZSQUFBSmxVbEVRVlJTZW5xNlB2amdBNlducDZ1MnRsWjJ1NzNMZTh5Y09WTzMzMzY3MHRQVDIzek8vZno4OU5sbm43bFV4WGw3ZSt1Tk45NlFkTFNDYS96NDhVYWdPR0xFQ05udGRsMXh4UlV1OS9IMDlOVFFvVVBsNysrdm9LQWdtYzFtcGFXbHVXd2VjS3lISDM1WXZyNit4OVVtNnVmbnA5VFVWS1dtcHVySko1K1VKRTJhTktuYldzY0JBTzdKMU5UVXhQN2xBTnhHUVVHQjFxNWQ2N0xMWGxoWW1DNi8vSEtxdWdDZ205WFgxeXNuSjBkLytNTWZYSTQ3ZDBMMTl2WjJDWGx0Tmx1M3RaSTNOVFdwdUxoWUF3Y09OR1phdGNkdXR4dWhUbWRWbGZuNStRb0xDK3R5S0hsSDF4MDhlRkNCZ1lGZGJvRFMzTndzcTlVcW04MG1zOW5jWXh1bU5EUTBkSGh2aDhNaG04Mm01dVptbHhsZ0pwUEpDSzU4ZlgzYi9Yd1ZGQlFvTkRSVUFRRUI3ZDdYNFhDNDNLZTNWVlJVS0RNelUxYXJWYk5temVyV1h6b0FBTndQSVJjQXQxTmZYNisxYTllcW9LREE1ZmlvVWFNMFljS0VUbjhZQWdBQUFBQ2NuZ2k1QUxpdDNidDNhOE9HRFM3dE1CYUxSWmRjY29taW82TjdjV1VBQUFBQWdKT05rQXVBVzNQT0xuSU93WFVhUEhpd0xydnNNdG9XQUFBQUFPQU1RY2dGNExSUVZGU2tMNy84VXRYVjFjWXhEdzhQalJ3NVVtUEhqdTJ4bVNnQUFBQUFnRk1ESVJlQTAwWkxTNHUyYnQycXJWdTNxcVdseFRqdTQrT2orUGg0alI0OXV0c0dJZ01BQUFBQVRpMkVYQUJPTzlYVjFjck96dGIrL2Z0ZGpsc3NGazJjT0ZHeHNiR256SzVRQUFBQUFJRHVRY2dGNExSVlhGeXNqUnMzNnVEQmd5N0hnNE9ETlg3OGVBMGJOb3l3Q3dBQUFBQk9FNFJjQUU1N2UvZnUxYVpObTFSYlcrdHl2Ry9mdmhvN2RxeGlZbUxrNGVIUlM2c0RBQUFBQUhRSFFpNEFaNFNXbGhibDV1YnFtMisrVVdOam84dTV3TUJBeGNmSEt6WTJWbDVlWHIyMFFnQTlvYm01V2ZYMTlhcXJxMU45ZmIxc05wdGFXbHJVMHRLaTV1Wm00MzBBWjdieDQ4ZjM5aElBQU4yQWtBdkFHY1ZxdFdybnpwM2FzV09IR2hvYVhNNVpMQmFOSGoxYUkwYU1rSyt2YnkrdEVNQ0pjamdjcXE2dVZrVkZoU29ySzFWUlVhRkRodzZwcnE1T1ZxdTF0NWNId0EzTW5UdTN0NWNBQU9nR2hGd0F6a2cybTAyN2R1M1N0bTNiVkZkWDUzTE95OHRMTVRFeEdqbHlwTUxDd25wcGhRQTZVMWxacWFLaUloMDRjRURGeGNWcWFtcVNKSmxNSnZYdDIxZjkrdlZUUUVDQS9QejhaTEZZNU8vdkw0dkZJbTl2YjNsNWVjbkR3ME5lWGw3eTlQU1VwNmNuOC9rQUFBQk9BNFJjQU01b0xTMHR5c3ZMMDlhdFcxVlRVOVBtZkhoNHVFYU9IS25vNkdoYUdZRmVWbE5Ubzd5OFBPM1pzMGZWMWRXU2ptNGtFUmtacVlFREJ5bzRPRmhCUVVIeTlQVHM1WlVDQUFDZ054QnlBWUFrdTkydWZmdjI2YnZ2dmxOcGFXbWI4NzYrdm9xTmpkVjU1NTJuME5EUVhsZ2hjT1lxTGk3V2xpMWJkT0RBQVpsTUpnMFpNa1F4TVRFYU5HaVEvUDM5ZTN0NUFBQUFPRVVRY2dGQUt4VVZGY3JOelZWZVhwNXNObHViOC8zNjlWTk1USXhpWW1JVUZCVFVDeXNFemd6bDVlVmF2MzY5U2twSzFLZFBIOFhGeFNrbUprWVdpNlczbHdZQUFJQlRFQ0VYQUhTZ3FhbEplWGw1MnJsenB3NGRPdFR1TmVIaDRSbytmTGlpbzZQNXdSdm9KbmE3WFZ1MmJOR1dMVnZrNStlbkNSTW02THp6enFNTkVRQUFBSjBpNUFLQTQxQlNVcUs4dkR6bDUrZDN1RnRiUkVTRWhnd1pvclBQUHB1V1J1QTNxcWlvME9lZmY2N3k4bktkZi83NVNraElrTmxzN3UxbEFRQUF3QTBRY2dIQUNXaHBhVkZoWWFIMjdObWpnb0lDTlRjM3QzdWR4V0l4QXE5Qmd3Ykp4OGZuSks4VWNEKzdkdTNTVjE5OUpUOC9QMTErK2VVYU9uUm9ieThKQUFBQWJvU1FDd0IrbzZhbUpoVVVGT2pISDM5VVlXR2g3SFo3dTlkNWVIZ29JaUpDa1pHUkdqQmdnQVlNR0VEb0JiU1NrNU9qbkp3Y25YMzIyYnJ5eWl2bDYrdmIyMHNDQUFDQW15SGtBb0J1WUxWYVZWUlVwUDM3OSt2bm4zOVdYVjFkaDllYVRDYUZoSVFvSWlMQ2VBc0lDRGlKcXdWT0hYYTdYVjk5OVpWMjdkcWwyTmhZSlNZbXlzUERvN2VYQlFBQUFEZEV5QVVBM2N6aGNLaTh2TndJdk1yS3lycDhqc1ZpVVZoWW1FSkNRaFFjSEt5UWtCRDE3ZHVYUWRzNHJkbHNObVZtWm1yLy92MktqNC9YeFJkZjNOdExBZ0FBZ0JzajVBS0FIdGJRMEtDU2toS1ZscGFxdExSVXYvNzZhNGV0amNmeThQQlEzNzU5amVDcmI5KytDZ3dNVkVCQWdQejkvVS9DeW9HZTA5RFFvQlVyVnFpc3JFeVRKMC9XbURGamVudEpBQUFBY0hPRVhBQndrdGxzTmgwOGVOQUl2Y3JLeWpyY3NiRWpYbDVlQ2dnSTBGbG5uYVdBZ0FEanpjL1BUNzYrdnNhYjJXeVd5V1Rxb1k4RStHMSsvZlZYWldWbHFicTZXbE9tVEZGc2JHeHZMd2tBQUFDbkFVSXVBT2hsRG9kRDFkWFZxcWlvVUdWbHBjckx5MVZSVWFHYW1wcmZmVytUeVdTRVhYNStmaktiemZMdzhKQ25wNmZ4WCtmYnNZOXgrb3FNakZSa1pHU3Z2SFpqWTZNMmI5NnNuVHQzeXR2YlczLzg0eC9aUVJFQUFBRGRocEFMQUU1Uk5wdE5sWldWUnZoVlcxdXIydHBhSFQ1OFdJMk5qVDMydXNmVFNnbjNOV0xFaUpOV09WVmNYQ3dmSHg5NWVYbXBwS1JFUC8vOHM2eFdxeUlqSXpWbHloU2RkZFpaSjJVZEFBQUFPRE1RY2dHQUc3SmFyVHA4K0xBT0h6NnNtcG9hMWRiVzZzaVJJN0phcldwb2FGQmpZNk1hR3h2VjFOUjB3dmNtNURxOTlkYk9oZjcrL29xS2l0SUZGMXpRYTVWa0FBQUFPTDBSY2dIQWFjeHV0NnVob2NFSXY1cWFtbVMzMjJXMzI5WFMwbUs4SGZ0NDA2Wk52YjFzOUtETExydE1vYUdoSitXMWlvdUxGUm9hcXY3OSs4dmYzNS81Y0FBQUFPaFJoRndBQUFBQUFBQndlNzNUc3dBQUFBQUFBQUIwSTBJdUFBQUFBQUFBdUQxQ0xnQUFBQUFBQUxnOVFpNEFBQUFBQUFDNFBVSXVBQUFBQUFBQXVEMUNMZ0FBQUFBQUFMZzlRaTRBQUFBQUFBQzRQVUl1QUFBQUFBQUF1RDFDTGdBQUFBQUFBTGc5UWk0QUFBQUFBQUM0UFVJdUFBQUFBQUFBdUQxQ0xnQUFBQUFBQUxnOVFpNEFBQUFBQUFDNFBVSXVBQUFBQUFBQXVEMUNMZ0FBQUFBQUFMZzlRaTRBQUFBQUFBQzRQVUl1QUFBQUFBQUF1RDFDTGdBQUFBQUFBTGc5UWk0QUFBQUFBQUM0UFVJdUFBQUFBQUFBdUQxQ0xnQUFBQUFBQUxnOVFpNEFBQUFBQUFDNFBVSXVBQUFBQUFBQXVEMUNMZ0FBQUFBQUFMZzlRaTRBQUFBQUFBQzRQVUl1QUFBQUFBQUF1RDFDTGdBQUFBQUFBTGc5UWk0QUFBQUFBQUM0UFVJdUFBQUFBQUFBdUQxQ0xnQUFBQUFBQUxnOVFpNEFBQUFBQUFDNFBVSXVBQUFBQUFBQXVEMUNMZ0FBQUFBQUFMZzlRaTRBQUFBQUFBQzRQVUl1QUFBQUFBQUF1RDFDTGdBQUFBQUFBTGc5UWk0QUFBQUFBQUM0UFVJdUFBQUFBQUFBdUQxQ0xnQUFBQUFBQUxnOVFpNEFBQUFBQUFDNFBVSXVBQUFBQUFBQXVEMUNMZ0FBQUFBQUFMZzlRaTRBQUFBQUFBQzR2ZjhEdDV6dWhURmwyaFlBQUFBQVNVVk9SSzVDWUlJPSIsCgkiVGhlbWUiIDogIiIsCgkiVHlwZSIgOiAibWluZCIsCgkiVmVyc2lvbiIgOiAiMTIiCn0K"/>
    </extobj>
  </extobjs>
</s:customData>
</file>

<file path=customXml/itemProps78.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11757</Words>
  <Application>WPS 演示</Application>
  <PresentationFormat>宽屏</PresentationFormat>
  <Paragraphs>598</Paragraphs>
  <Slides>59</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59</vt:i4>
      </vt:variant>
    </vt:vector>
  </HeadingPairs>
  <TitlesOfParts>
    <vt:vector size="69" baseType="lpstr">
      <vt:lpstr>Arial</vt:lpstr>
      <vt:lpstr>宋体</vt:lpstr>
      <vt:lpstr>Wingdings</vt:lpstr>
      <vt:lpstr>Wingdings</vt:lpstr>
      <vt:lpstr>微软雅黑</vt:lpstr>
      <vt:lpstr>Calibri</vt:lpstr>
      <vt:lpstr>微软雅黑 Light</vt:lpstr>
      <vt:lpstr>锐字工房云字库细圆GBK</vt:lpstr>
      <vt:lpstr>Arial Unicode MS</vt:lpstr>
      <vt:lpstr>Office 主题​​</vt:lpstr>
      <vt:lpstr>PowerPoint 演示文稿</vt:lpstr>
      <vt:lpstr>PowerPoint 演示文稿</vt:lpstr>
      <vt:lpstr>动态网页爬取</vt:lpstr>
      <vt:lpstr>动态网页爬取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wyp</cp:lastModifiedBy>
  <cp:revision>225</cp:revision>
  <dcterms:created xsi:type="dcterms:W3CDTF">2019-06-19T02:08:00Z</dcterms:created>
  <dcterms:modified xsi:type="dcterms:W3CDTF">2024-02-28T12:26:48Z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76F39DFBB26C4273910E9D7CD3A8181E</vt:lpwstr>
  </property>
</Properties>
</file>